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9" r:id="rId2"/>
    <p:sldId id="273" r:id="rId3"/>
    <p:sldId id="258" r:id="rId4"/>
    <p:sldId id="260" r:id="rId5"/>
    <p:sldId id="261" r:id="rId6"/>
    <p:sldId id="262" r:id="rId7"/>
    <p:sldId id="263" r:id="rId8"/>
    <p:sldId id="265" r:id="rId9"/>
    <p:sldId id="264" r:id="rId10"/>
    <p:sldId id="266" r:id="rId11"/>
    <p:sldId id="271" r:id="rId12"/>
    <p:sldId id="272"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59" autoAdjust="0"/>
    <p:restoredTop sz="94660"/>
  </p:normalViewPr>
  <p:slideViewPr>
    <p:cSldViewPr snapToGrid="0">
      <p:cViewPr varScale="1">
        <p:scale>
          <a:sx n="91" d="100"/>
          <a:sy n="91" d="100"/>
        </p:scale>
        <p:origin x="9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9/5/2017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9/5/2017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9/5/2017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9/5/2017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9/5/2017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9/5/2017</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a:latin typeface="Bell MT" panose="02020503060305020303" pitchFamily="18" charset="0"/>
              </a:rPr>
              <a:t>Credit Hour Calculations</a:t>
            </a:r>
            <a:br>
              <a:rPr lang="en-US" sz="3600" dirty="0">
                <a:latin typeface="Bell MT" panose="02020503060305020303" pitchFamily="18" charset="0"/>
              </a:rPr>
            </a:br>
            <a:endParaRPr lang="en-US" dirty="0"/>
          </a:p>
        </p:txBody>
      </p:sp>
    </p:spTree>
    <p:extLst>
      <p:ext uri="{BB962C8B-B14F-4D97-AF65-F5344CB8AC3E}">
        <p14:creationId xmlns:p14="http://schemas.microsoft.com/office/powerpoint/2010/main" val="1217897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295836"/>
            <a:ext cx="7958331" cy="1589450"/>
          </a:xfrm>
        </p:spPr>
        <p:txBody>
          <a:bodyPr/>
          <a:lstStyle/>
          <a:p>
            <a:r>
              <a:rPr lang="en-US" dirty="0"/>
              <a:t>Sample Calculations: </a:t>
            </a:r>
            <a:br>
              <a:rPr lang="en-US" dirty="0"/>
            </a:br>
            <a:r>
              <a:rPr lang="en-US" dirty="0"/>
              <a:t>Activity or Lab with Homework</a:t>
            </a:r>
            <a:br>
              <a:rPr lang="en-US" dirty="0"/>
            </a:br>
            <a:r>
              <a:rPr lang="en-US" dirty="0"/>
              <a:t>48 </a:t>
            </a:r>
            <a:r>
              <a:rPr lang="en-US" dirty="0" err="1"/>
              <a:t>hr</a:t>
            </a:r>
            <a:r>
              <a:rPr lang="en-US" dirty="0"/>
              <a:t> = 1 unit ……   54 </a:t>
            </a:r>
            <a:r>
              <a:rPr lang="en-US" dirty="0" err="1"/>
              <a:t>hr</a:t>
            </a:r>
            <a:r>
              <a:rPr lang="en-US" dirty="0"/>
              <a:t> = 1 unit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47149193"/>
              </p:ext>
            </p:extLst>
          </p:nvPr>
        </p:nvGraphicFramePr>
        <p:xfrm>
          <a:off x="3046212" y="1885290"/>
          <a:ext cx="7523926" cy="4737361"/>
        </p:xfrm>
        <a:graphic>
          <a:graphicData uri="http://schemas.openxmlformats.org/drawingml/2006/table">
            <a:tbl>
              <a:tblPr>
                <a:tableStyleId>{5C22544A-7EE6-4342-B048-85BDC9FD1C3A}</a:tableStyleId>
              </a:tblPr>
              <a:tblGrid>
                <a:gridCol w="1608440">
                  <a:extLst>
                    <a:ext uri="{9D8B030D-6E8A-4147-A177-3AD203B41FA5}">
                      <a16:colId xmlns:a16="http://schemas.microsoft.com/office/drawing/2014/main" val="1869199474"/>
                    </a:ext>
                  </a:extLst>
                </a:gridCol>
                <a:gridCol w="893578">
                  <a:extLst>
                    <a:ext uri="{9D8B030D-6E8A-4147-A177-3AD203B41FA5}">
                      <a16:colId xmlns:a16="http://schemas.microsoft.com/office/drawing/2014/main" val="1299899277"/>
                    </a:ext>
                  </a:extLst>
                </a:gridCol>
                <a:gridCol w="893578">
                  <a:extLst>
                    <a:ext uri="{9D8B030D-6E8A-4147-A177-3AD203B41FA5}">
                      <a16:colId xmlns:a16="http://schemas.microsoft.com/office/drawing/2014/main" val="2170814797"/>
                    </a:ext>
                  </a:extLst>
                </a:gridCol>
                <a:gridCol w="893578">
                  <a:extLst>
                    <a:ext uri="{9D8B030D-6E8A-4147-A177-3AD203B41FA5}">
                      <a16:colId xmlns:a16="http://schemas.microsoft.com/office/drawing/2014/main" val="22689663"/>
                    </a:ext>
                  </a:extLst>
                </a:gridCol>
                <a:gridCol w="554018">
                  <a:extLst>
                    <a:ext uri="{9D8B030D-6E8A-4147-A177-3AD203B41FA5}">
                      <a16:colId xmlns:a16="http://schemas.microsoft.com/office/drawing/2014/main" val="2572234022"/>
                    </a:ext>
                  </a:extLst>
                </a:gridCol>
                <a:gridCol w="893578">
                  <a:extLst>
                    <a:ext uri="{9D8B030D-6E8A-4147-A177-3AD203B41FA5}">
                      <a16:colId xmlns:a16="http://schemas.microsoft.com/office/drawing/2014/main" val="720599371"/>
                    </a:ext>
                  </a:extLst>
                </a:gridCol>
                <a:gridCol w="893578">
                  <a:extLst>
                    <a:ext uri="{9D8B030D-6E8A-4147-A177-3AD203B41FA5}">
                      <a16:colId xmlns:a16="http://schemas.microsoft.com/office/drawing/2014/main" val="1860469566"/>
                    </a:ext>
                  </a:extLst>
                </a:gridCol>
                <a:gridCol w="893578">
                  <a:extLst>
                    <a:ext uri="{9D8B030D-6E8A-4147-A177-3AD203B41FA5}">
                      <a16:colId xmlns:a16="http://schemas.microsoft.com/office/drawing/2014/main" val="3050676246"/>
                    </a:ext>
                  </a:extLst>
                </a:gridCol>
              </a:tblGrid>
              <a:tr h="1456465">
                <a:tc>
                  <a:txBody>
                    <a:bodyPr/>
                    <a:lstStyle/>
                    <a:p>
                      <a:pPr marL="0" marR="0" algn="just" fontAlgn="ctr">
                        <a:lnSpc>
                          <a:spcPct val="107000"/>
                        </a:lnSpc>
                        <a:spcBef>
                          <a:spcPts val="0"/>
                        </a:spcBef>
                        <a:spcAft>
                          <a:spcPts val="0"/>
                        </a:spcAft>
                      </a:pPr>
                      <a:r>
                        <a:rPr lang="en-US" sz="1800" kern="1200" dirty="0">
                          <a:effectLst/>
                        </a:rPr>
                        <a:t>Units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fontAlgn="b">
                        <a:lnSpc>
                          <a:spcPct val="107000"/>
                        </a:lnSpc>
                        <a:spcBef>
                          <a:spcPts val="0"/>
                        </a:spcBef>
                        <a:spcAft>
                          <a:spcPts val="0"/>
                        </a:spcAft>
                      </a:pPr>
                      <a:r>
                        <a:rPr lang="en-US" sz="1800" kern="1200">
                          <a:effectLst/>
                        </a:rPr>
                        <a:t>Contact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tc>
                  <a:txBody>
                    <a:bodyPr/>
                    <a:lstStyle/>
                    <a:p>
                      <a:pPr marL="0" marR="0" fontAlgn="b">
                        <a:lnSpc>
                          <a:spcPct val="107000"/>
                        </a:lnSpc>
                        <a:spcBef>
                          <a:spcPts val="0"/>
                        </a:spcBef>
                        <a:spcAft>
                          <a:spcPts val="0"/>
                        </a:spcAft>
                      </a:pPr>
                      <a:r>
                        <a:rPr lang="en-US" sz="1800" kern="1200">
                          <a:effectLst/>
                        </a:rPr>
                        <a:t>Homework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tc>
                  <a:txBody>
                    <a:bodyPr/>
                    <a:lstStyle/>
                    <a:p>
                      <a:pPr marL="0" marR="0" fontAlgn="b">
                        <a:lnSpc>
                          <a:spcPct val="107000"/>
                        </a:lnSpc>
                        <a:spcBef>
                          <a:spcPts val="0"/>
                        </a:spcBef>
                        <a:spcAft>
                          <a:spcPts val="0"/>
                        </a:spcAft>
                      </a:pPr>
                      <a:r>
                        <a:rPr lang="en-US" sz="1800" kern="1200" dirty="0">
                          <a:effectLst/>
                        </a:rPr>
                        <a:t>Total Student Learning Hours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tc>
                  <a:txBody>
                    <a:bodyPr/>
                    <a:lstStyle/>
                    <a:p>
                      <a:pPr marL="0" marR="0" fontAlgn="b">
                        <a:lnSpc>
                          <a:spcPct val="107000"/>
                        </a:lnSpc>
                        <a:spcBef>
                          <a:spcPts val="0"/>
                        </a:spcBef>
                        <a:spcAft>
                          <a:spcPts val="0"/>
                        </a:spcAft>
                      </a:pPr>
                      <a:r>
                        <a:rPr lang="en-US" sz="1800" kern="12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tc>
                  <a:txBody>
                    <a:bodyPr/>
                    <a:lstStyle/>
                    <a:p>
                      <a:pPr marL="0" marR="0" fontAlgn="b">
                        <a:lnSpc>
                          <a:spcPct val="107000"/>
                        </a:lnSpc>
                        <a:spcBef>
                          <a:spcPts val="0"/>
                        </a:spcBef>
                        <a:spcAft>
                          <a:spcPts val="0"/>
                        </a:spcAft>
                      </a:pPr>
                      <a:r>
                        <a:rPr lang="en-US" sz="1800" kern="1200">
                          <a:effectLst/>
                          <a:highlight>
                            <a:srgbClr val="FFFF00"/>
                          </a:highlight>
                        </a:rPr>
                        <a:t>Contact Hours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tc>
                  <a:txBody>
                    <a:bodyPr/>
                    <a:lstStyle/>
                    <a:p>
                      <a:pPr marL="0" marR="0" fontAlgn="b">
                        <a:lnSpc>
                          <a:spcPct val="107000"/>
                        </a:lnSpc>
                        <a:spcBef>
                          <a:spcPts val="0"/>
                        </a:spcBef>
                        <a:spcAft>
                          <a:spcPts val="0"/>
                        </a:spcAft>
                      </a:pPr>
                      <a:r>
                        <a:rPr lang="en-US" sz="1800" kern="1200">
                          <a:effectLst/>
                          <a:highlight>
                            <a:srgbClr val="FFFF00"/>
                          </a:highlight>
                        </a:rPr>
                        <a:t>Homework Hours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tc>
                  <a:txBody>
                    <a:bodyPr/>
                    <a:lstStyle/>
                    <a:p>
                      <a:pPr marL="0" marR="0" fontAlgn="b">
                        <a:lnSpc>
                          <a:spcPct val="107000"/>
                        </a:lnSpc>
                        <a:spcBef>
                          <a:spcPts val="0"/>
                        </a:spcBef>
                        <a:spcAft>
                          <a:spcPts val="0"/>
                        </a:spcAft>
                      </a:pPr>
                      <a:r>
                        <a:rPr lang="en-US" sz="1800" kern="1200" dirty="0">
                          <a:effectLst/>
                          <a:highlight>
                            <a:srgbClr val="FFFF00"/>
                          </a:highlight>
                        </a:rPr>
                        <a:t>Total Student Learning Hours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vert="vert270" anchor="ctr"/>
                </a:tc>
                <a:extLst>
                  <a:ext uri="{0D108BD9-81ED-4DB2-BD59-A6C34878D82A}">
                    <a16:rowId xmlns:a16="http://schemas.microsoft.com/office/drawing/2014/main" val="1531805979"/>
                  </a:ext>
                </a:extLst>
              </a:tr>
              <a:tr h="266165">
                <a:tc>
                  <a:txBody>
                    <a:bodyPr/>
                    <a:lstStyle/>
                    <a:p>
                      <a:pPr marL="0" marR="0" algn="ctr" fontAlgn="ctr">
                        <a:lnSpc>
                          <a:spcPct val="107000"/>
                        </a:lnSpc>
                        <a:spcBef>
                          <a:spcPts val="0"/>
                        </a:spcBef>
                        <a:spcAft>
                          <a:spcPts val="0"/>
                        </a:spcAft>
                      </a:pPr>
                      <a:r>
                        <a:rPr lang="en-US" sz="1600" kern="1200">
                          <a:effectLst/>
                        </a:rPr>
                        <a:t>0.5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27</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801048728"/>
                  </a:ext>
                </a:extLst>
              </a:tr>
              <a:tr h="266165">
                <a:tc>
                  <a:txBody>
                    <a:bodyPr/>
                    <a:lstStyle/>
                    <a:p>
                      <a:pPr marL="0" marR="0" algn="ctr" fontAlgn="ctr">
                        <a:lnSpc>
                          <a:spcPct val="107000"/>
                        </a:lnSpc>
                        <a:spcBef>
                          <a:spcPts val="0"/>
                        </a:spcBef>
                        <a:spcAft>
                          <a:spcPts val="0"/>
                        </a:spcAft>
                      </a:pPr>
                      <a:r>
                        <a:rPr lang="en-US" sz="1600" kern="12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36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54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2778297507"/>
                  </a:ext>
                </a:extLst>
              </a:tr>
              <a:tr h="266165">
                <a:tc>
                  <a:txBody>
                    <a:bodyPr/>
                    <a:lstStyle/>
                    <a:p>
                      <a:pPr marL="0" marR="0" algn="ctr" fontAlgn="ctr">
                        <a:lnSpc>
                          <a:spcPct val="107000"/>
                        </a:lnSpc>
                        <a:spcBef>
                          <a:spcPts val="0"/>
                        </a:spcBef>
                        <a:spcAft>
                          <a:spcPts val="0"/>
                        </a:spcAft>
                      </a:pPr>
                      <a:r>
                        <a:rPr lang="en-US" sz="1600" kern="1200">
                          <a:effectLst/>
                        </a:rPr>
                        <a:t>1.5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54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27</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81</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2232131326"/>
                  </a:ext>
                </a:extLst>
              </a:tr>
              <a:tr h="266165">
                <a:tc>
                  <a:txBody>
                    <a:bodyPr/>
                    <a:lstStyle/>
                    <a:p>
                      <a:pPr marL="0" marR="0" algn="ctr" fontAlgn="ctr">
                        <a:lnSpc>
                          <a:spcPct val="107000"/>
                        </a:lnSpc>
                        <a:spcBef>
                          <a:spcPts val="0"/>
                        </a:spcBef>
                        <a:spcAft>
                          <a:spcPts val="0"/>
                        </a:spcAft>
                      </a:pPr>
                      <a:r>
                        <a:rPr lang="en-US" sz="1600" kern="12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72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36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108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3205017358"/>
                  </a:ext>
                </a:extLst>
              </a:tr>
              <a:tr h="266165">
                <a:tc>
                  <a:txBody>
                    <a:bodyPr/>
                    <a:lstStyle/>
                    <a:p>
                      <a:pPr marL="0" marR="0" algn="ctr" fontAlgn="ctr">
                        <a:lnSpc>
                          <a:spcPct val="107000"/>
                        </a:lnSpc>
                        <a:spcBef>
                          <a:spcPts val="0"/>
                        </a:spcBef>
                        <a:spcAft>
                          <a:spcPts val="0"/>
                        </a:spcAft>
                      </a:pPr>
                      <a:r>
                        <a:rPr lang="en-US" sz="1600" kern="12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45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135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2904686483"/>
                  </a:ext>
                </a:extLst>
              </a:tr>
              <a:tr h="266165">
                <a:tc>
                  <a:txBody>
                    <a:bodyPr/>
                    <a:lstStyle/>
                    <a:p>
                      <a:pPr marL="0" marR="0" algn="ctr" fontAlgn="ctr">
                        <a:lnSpc>
                          <a:spcPct val="107000"/>
                        </a:lnSpc>
                        <a:spcBef>
                          <a:spcPts val="0"/>
                        </a:spcBef>
                        <a:spcAft>
                          <a:spcPts val="0"/>
                        </a:spcAft>
                      </a:pPr>
                      <a:r>
                        <a:rPr lang="en-US" sz="1600" kern="12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108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54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162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1801048091"/>
                  </a:ext>
                </a:extLst>
              </a:tr>
              <a:tr h="266165">
                <a:tc>
                  <a:txBody>
                    <a:bodyPr/>
                    <a:lstStyle/>
                    <a:p>
                      <a:pPr marL="0" marR="0" algn="ctr" fontAlgn="ctr">
                        <a:lnSpc>
                          <a:spcPct val="107000"/>
                        </a:lnSpc>
                        <a:spcBef>
                          <a:spcPts val="0"/>
                        </a:spcBef>
                        <a:spcAft>
                          <a:spcPts val="0"/>
                        </a:spcAft>
                      </a:pPr>
                      <a:r>
                        <a:rPr lang="en-US" sz="1600" kern="12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126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63</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189</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1321233713"/>
                  </a:ext>
                </a:extLst>
              </a:tr>
              <a:tr h="266165">
                <a:tc>
                  <a:txBody>
                    <a:bodyPr/>
                    <a:lstStyle/>
                    <a:p>
                      <a:pPr marL="0" marR="0" algn="ctr" fontAlgn="ctr">
                        <a:lnSpc>
                          <a:spcPct val="107000"/>
                        </a:lnSpc>
                        <a:spcBef>
                          <a:spcPts val="0"/>
                        </a:spcBef>
                        <a:spcAft>
                          <a:spcPts val="0"/>
                        </a:spcAft>
                      </a:pPr>
                      <a:r>
                        <a:rPr lang="en-US" sz="1600" kern="12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144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72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216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3703235917"/>
                  </a:ext>
                </a:extLst>
              </a:tr>
              <a:tr h="266165">
                <a:tc>
                  <a:txBody>
                    <a:bodyPr/>
                    <a:lstStyle/>
                    <a:p>
                      <a:pPr marL="0" marR="0" algn="ctr" fontAlgn="ctr">
                        <a:lnSpc>
                          <a:spcPct val="107000"/>
                        </a:lnSpc>
                        <a:spcBef>
                          <a:spcPts val="0"/>
                        </a:spcBef>
                        <a:spcAft>
                          <a:spcPts val="0"/>
                        </a:spcAft>
                      </a:pPr>
                      <a:r>
                        <a:rPr lang="en-US" sz="1600" kern="1200">
                          <a:effectLst/>
                        </a:rPr>
                        <a:t>4.5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216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162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81</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243</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1233646231"/>
                  </a:ext>
                </a:extLst>
              </a:tr>
              <a:tr h="266165">
                <a:tc>
                  <a:txBody>
                    <a:bodyPr/>
                    <a:lstStyle/>
                    <a:p>
                      <a:pPr marL="0" marR="0" algn="ctr" fontAlgn="ctr">
                        <a:lnSpc>
                          <a:spcPct val="107000"/>
                        </a:lnSpc>
                        <a:spcBef>
                          <a:spcPts val="0"/>
                        </a:spcBef>
                        <a:spcAft>
                          <a:spcPts val="0"/>
                        </a:spcAft>
                      </a:pPr>
                      <a:r>
                        <a:rPr lang="en-US" sz="1600" kern="12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240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180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270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896794823"/>
                  </a:ext>
                </a:extLst>
              </a:tr>
              <a:tr h="266165">
                <a:tc>
                  <a:txBody>
                    <a:bodyPr/>
                    <a:lstStyle/>
                    <a:p>
                      <a:pPr marL="0" marR="0" algn="ctr" fontAlgn="ctr">
                        <a:lnSpc>
                          <a:spcPct val="107000"/>
                        </a:lnSpc>
                        <a:spcBef>
                          <a:spcPts val="0"/>
                        </a:spcBef>
                        <a:spcAft>
                          <a:spcPts val="0"/>
                        </a:spcAft>
                      </a:pPr>
                      <a:r>
                        <a:rPr lang="en-US" sz="1600" kern="1200">
                          <a:effectLst/>
                        </a:rPr>
                        <a:t>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264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198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99</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297</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1638838497"/>
                  </a:ext>
                </a:extLst>
              </a:tr>
              <a:tr h="266165">
                <a:tc>
                  <a:txBody>
                    <a:bodyPr/>
                    <a:lstStyle/>
                    <a:p>
                      <a:pPr marL="0" marR="0" algn="ctr" fontAlgn="ctr">
                        <a:lnSpc>
                          <a:spcPct val="107000"/>
                        </a:lnSpc>
                        <a:spcBef>
                          <a:spcPts val="0"/>
                        </a:spcBef>
                        <a:spcAft>
                          <a:spcPts val="0"/>
                        </a:spcAft>
                      </a:pPr>
                      <a:r>
                        <a:rPr lang="en-US" sz="1600" kern="12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192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288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216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108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324</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486" marR="12486" marT="12486" marB="0" anchor="ctr"/>
                </a:tc>
                <a:extLst>
                  <a:ext uri="{0D108BD9-81ED-4DB2-BD59-A6C34878D82A}">
                    <a16:rowId xmlns:a16="http://schemas.microsoft.com/office/drawing/2014/main" val="3130237342"/>
                  </a:ext>
                </a:extLst>
              </a:tr>
            </a:tbl>
          </a:graphicData>
        </a:graphic>
      </p:graphicFrame>
    </p:spTree>
    <p:extLst>
      <p:ext uri="{BB962C8B-B14F-4D97-AF65-F5344CB8AC3E}">
        <p14:creationId xmlns:p14="http://schemas.microsoft.com/office/powerpoint/2010/main" val="174120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Bottom Line</a:t>
            </a:r>
          </a:p>
        </p:txBody>
      </p:sp>
      <p:sp>
        <p:nvSpPr>
          <p:cNvPr id="3" name="Content Placeholder 2"/>
          <p:cNvSpPr>
            <a:spLocks noGrp="1"/>
          </p:cNvSpPr>
          <p:nvPr>
            <p:ph idx="1"/>
          </p:nvPr>
        </p:nvSpPr>
        <p:spPr>
          <a:xfrm>
            <a:off x="2049517" y="1534510"/>
            <a:ext cx="8520622" cy="4515434"/>
          </a:xfrm>
        </p:spPr>
        <p:txBody>
          <a:bodyPr>
            <a:normAutofit/>
          </a:bodyPr>
          <a:lstStyle/>
          <a:p>
            <a:r>
              <a:rPr lang="en-US" dirty="0"/>
              <a:t>1) Changes to Title IV and we have to be more explicit in our official course outline of records (COR).  </a:t>
            </a:r>
            <a:r>
              <a:rPr lang="en-US" dirty="0" err="1"/>
              <a:t>Curricunet</a:t>
            </a:r>
            <a:r>
              <a:rPr lang="en-US" dirty="0"/>
              <a:t> is being modified to accommodate this new regulations.</a:t>
            </a:r>
          </a:p>
          <a:p>
            <a:r>
              <a:rPr lang="en-US" dirty="0"/>
              <a:t>2) Student are awarded units based on “total student learning hours”  not just units</a:t>
            </a:r>
          </a:p>
          <a:p>
            <a:r>
              <a:rPr lang="en-US" dirty="0"/>
              <a:t>3) Unit calculation is based on the threshold of TSLH, for example   Lecture   18 </a:t>
            </a:r>
            <a:r>
              <a:rPr lang="en-US" dirty="0" err="1"/>
              <a:t>hr</a:t>
            </a:r>
            <a:r>
              <a:rPr lang="en-US" dirty="0"/>
              <a:t> contact + 36 HW = 54   -- 1 unit</a:t>
            </a:r>
          </a:p>
          <a:p>
            <a:pPr marL="0" indent="0">
              <a:buNone/>
            </a:pPr>
            <a:r>
              <a:rPr lang="en-US" dirty="0"/>
              <a:t>     Lecture    18 </a:t>
            </a:r>
            <a:r>
              <a:rPr lang="en-US" dirty="0" err="1"/>
              <a:t>hr</a:t>
            </a:r>
            <a:r>
              <a:rPr lang="en-US" dirty="0"/>
              <a:t> contact + 62 HW = 80  -- 1.48 units </a:t>
            </a:r>
            <a:r>
              <a:rPr lang="en-US" dirty="0">
                <a:solidFill>
                  <a:srgbClr val="FF0000"/>
                </a:solidFill>
              </a:rPr>
              <a:t>round down </a:t>
            </a:r>
            <a:r>
              <a:rPr lang="en-US" dirty="0"/>
              <a:t>1 unit</a:t>
            </a:r>
          </a:p>
          <a:p>
            <a:pPr marL="0" indent="0">
              <a:buNone/>
            </a:pPr>
            <a:r>
              <a:rPr lang="en-US" dirty="0"/>
              <a:t>     Lecture     18 </a:t>
            </a:r>
            <a:r>
              <a:rPr lang="en-US" dirty="0" err="1"/>
              <a:t>hr</a:t>
            </a:r>
            <a:r>
              <a:rPr lang="en-US" dirty="0"/>
              <a:t> contact + 63 HW = 81   --1.5 units</a:t>
            </a:r>
          </a:p>
          <a:p>
            <a:endParaRPr lang="en-US" dirty="0"/>
          </a:p>
        </p:txBody>
      </p:sp>
    </p:spTree>
    <p:extLst>
      <p:ext uri="{BB962C8B-B14F-4D97-AF65-F5344CB8AC3E}">
        <p14:creationId xmlns:p14="http://schemas.microsoft.com/office/powerpoint/2010/main" val="2528499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Calendar picture: Days of Instruction by Day of Week</a:t>
            </a:r>
          </a:p>
        </p:txBody>
      </p:sp>
      <p:pic>
        <p:nvPicPr>
          <p:cNvPr id="7" name="Content Placeholder 6"/>
          <p:cNvPicPr>
            <a:picLocks noGrp="1" noChangeAspect="1"/>
          </p:cNvPicPr>
          <p:nvPr>
            <p:ph idx="1"/>
          </p:nvPr>
        </p:nvPicPr>
        <p:blipFill>
          <a:blip r:embed="rId2"/>
          <a:stretch>
            <a:fillRect/>
          </a:stretch>
        </p:blipFill>
        <p:spPr>
          <a:xfrm>
            <a:off x="2773363" y="2427890"/>
            <a:ext cx="7796212" cy="2774731"/>
          </a:xfrm>
        </p:spPr>
      </p:pic>
    </p:spTree>
    <p:extLst>
      <p:ext uri="{BB962C8B-B14F-4D97-AF65-F5344CB8AC3E}">
        <p14:creationId xmlns:p14="http://schemas.microsoft.com/office/powerpoint/2010/main" val="2485326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Calculation: Lab, Activity, Clinical, etc. without homework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5090577"/>
              </p:ext>
            </p:extLst>
          </p:nvPr>
        </p:nvGraphicFramePr>
        <p:xfrm>
          <a:off x="2611808" y="1807778"/>
          <a:ext cx="7527272" cy="5024773"/>
        </p:xfrm>
        <a:graphic>
          <a:graphicData uri="http://schemas.openxmlformats.org/drawingml/2006/table">
            <a:tbl>
              <a:tblPr>
                <a:tableStyleId>{5C22544A-7EE6-4342-B048-85BDC9FD1C3A}</a:tableStyleId>
              </a:tblPr>
              <a:tblGrid>
                <a:gridCol w="1458937">
                  <a:extLst>
                    <a:ext uri="{9D8B030D-6E8A-4147-A177-3AD203B41FA5}">
                      <a16:colId xmlns:a16="http://schemas.microsoft.com/office/drawing/2014/main" val="2438341635"/>
                    </a:ext>
                  </a:extLst>
                </a:gridCol>
                <a:gridCol w="866905">
                  <a:extLst>
                    <a:ext uri="{9D8B030D-6E8A-4147-A177-3AD203B41FA5}">
                      <a16:colId xmlns:a16="http://schemas.microsoft.com/office/drawing/2014/main" val="3446870597"/>
                    </a:ext>
                  </a:extLst>
                </a:gridCol>
                <a:gridCol w="866905">
                  <a:extLst>
                    <a:ext uri="{9D8B030D-6E8A-4147-A177-3AD203B41FA5}">
                      <a16:colId xmlns:a16="http://schemas.microsoft.com/office/drawing/2014/main" val="3918695664"/>
                    </a:ext>
                  </a:extLst>
                </a:gridCol>
                <a:gridCol w="866905">
                  <a:extLst>
                    <a:ext uri="{9D8B030D-6E8A-4147-A177-3AD203B41FA5}">
                      <a16:colId xmlns:a16="http://schemas.microsoft.com/office/drawing/2014/main" val="3988892558"/>
                    </a:ext>
                  </a:extLst>
                </a:gridCol>
                <a:gridCol w="866905">
                  <a:extLst>
                    <a:ext uri="{9D8B030D-6E8A-4147-A177-3AD203B41FA5}">
                      <a16:colId xmlns:a16="http://schemas.microsoft.com/office/drawing/2014/main" val="821597289"/>
                    </a:ext>
                  </a:extLst>
                </a:gridCol>
                <a:gridCol w="866905">
                  <a:extLst>
                    <a:ext uri="{9D8B030D-6E8A-4147-A177-3AD203B41FA5}">
                      <a16:colId xmlns:a16="http://schemas.microsoft.com/office/drawing/2014/main" val="4049945541"/>
                    </a:ext>
                  </a:extLst>
                </a:gridCol>
                <a:gridCol w="866905">
                  <a:extLst>
                    <a:ext uri="{9D8B030D-6E8A-4147-A177-3AD203B41FA5}">
                      <a16:colId xmlns:a16="http://schemas.microsoft.com/office/drawing/2014/main" val="3270670344"/>
                    </a:ext>
                  </a:extLst>
                </a:gridCol>
                <a:gridCol w="866905">
                  <a:extLst>
                    <a:ext uri="{9D8B030D-6E8A-4147-A177-3AD203B41FA5}">
                      <a16:colId xmlns:a16="http://schemas.microsoft.com/office/drawing/2014/main" val="3760021533"/>
                    </a:ext>
                  </a:extLst>
                </a:gridCol>
              </a:tblGrid>
              <a:tr h="473484">
                <a:tc>
                  <a:txBody>
                    <a:bodyPr/>
                    <a:lstStyle/>
                    <a:p>
                      <a:pPr marL="0" marR="0" algn="just" fontAlgn="ctr">
                        <a:lnSpc>
                          <a:spcPct val="107000"/>
                        </a:lnSpc>
                        <a:spcBef>
                          <a:spcPts val="0"/>
                        </a:spcBef>
                        <a:spcAft>
                          <a:spcPts val="0"/>
                        </a:spcAft>
                      </a:pPr>
                      <a:r>
                        <a:rPr lang="en-US" sz="1800" kern="1200">
                          <a:effectLst/>
                        </a:rPr>
                        <a:t>Lab, Clinical, Activity, etc.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gridSpan="2">
                  <a:txBody>
                    <a:bodyPr/>
                    <a:lstStyle/>
                    <a:p>
                      <a:pPr marL="0" marR="0" algn="just" fontAlgn="ctr">
                        <a:lnSpc>
                          <a:spcPct val="107000"/>
                        </a:lnSpc>
                        <a:spcBef>
                          <a:spcPts val="0"/>
                        </a:spcBef>
                        <a:spcAft>
                          <a:spcPts val="0"/>
                        </a:spcAft>
                      </a:pPr>
                      <a:r>
                        <a:rPr lang="en-US" sz="1800" kern="1200" dirty="0">
                          <a:effectLst/>
                        </a:rPr>
                        <a:t>48 = 1 unit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hMerge="1">
                  <a:txBody>
                    <a:bodyPr/>
                    <a:lstStyle/>
                    <a:p>
                      <a:endParaRPr lang="en-US"/>
                    </a:p>
                  </a:txBody>
                  <a:tcPr/>
                </a:tc>
                <a:tc>
                  <a:txBody>
                    <a:bodyPr/>
                    <a:lstStyle/>
                    <a:p>
                      <a:pPr marL="0" marR="0" algn="just" fontAlgn="ctr">
                        <a:lnSpc>
                          <a:spcPct val="107000"/>
                        </a:lnSpc>
                        <a:spcBef>
                          <a:spcPts val="0"/>
                        </a:spcBef>
                        <a:spcAft>
                          <a:spcPts val="0"/>
                        </a:spcAft>
                      </a:pPr>
                      <a:r>
                        <a:rPr lang="en-US" sz="1000" kern="12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100" kern="12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gridSpan="2">
                  <a:txBody>
                    <a:bodyPr/>
                    <a:lstStyle/>
                    <a:p>
                      <a:pPr marL="0" marR="0" algn="just" fontAlgn="ctr">
                        <a:lnSpc>
                          <a:spcPct val="107000"/>
                        </a:lnSpc>
                        <a:spcBef>
                          <a:spcPts val="0"/>
                        </a:spcBef>
                        <a:spcAft>
                          <a:spcPts val="0"/>
                        </a:spcAft>
                      </a:pPr>
                      <a:r>
                        <a:rPr lang="en-US" sz="1800" kern="1200" dirty="0">
                          <a:effectLst/>
                          <a:highlight>
                            <a:srgbClr val="FFFF00"/>
                          </a:highlight>
                        </a:rPr>
                        <a:t>54 = 1 unit</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hMerge="1">
                  <a:txBody>
                    <a:bodyPr/>
                    <a:lstStyle/>
                    <a:p>
                      <a:endParaRPr lang="en-US"/>
                    </a:p>
                  </a:txBody>
                  <a:tcPr/>
                </a:tc>
                <a:tc>
                  <a:txBody>
                    <a:bodyPr/>
                    <a:lstStyle/>
                    <a:p>
                      <a:pPr marL="0" marR="0" algn="just" fontAlgn="ctr">
                        <a:lnSpc>
                          <a:spcPct val="107000"/>
                        </a:lnSpc>
                        <a:spcBef>
                          <a:spcPts val="0"/>
                        </a:spcBef>
                        <a:spcAft>
                          <a:spcPts val="0"/>
                        </a:spcAft>
                      </a:pPr>
                      <a:r>
                        <a:rPr lang="en-US" sz="1100" kern="1200" dirty="0">
                          <a:effectLst/>
                          <a:highlight>
                            <a:srgbClr val="FFFF00"/>
                          </a:highlight>
                        </a:rPr>
                        <a:t> </a:t>
                      </a:r>
                      <a:endParaRPr lang="en-US" sz="1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194031415"/>
                  </a:ext>
                </a:extLst>
              </a:tr>
              <a:tr h="1353798">
                <a:tc>
                  <a:txBody>
                    <a:bodyPr/>
                    <a:lstStyle/>
                    <a:p>
                      <a:pPr marL="0" marR="0" algn="ctr" fontAlgn="ctr">
                        <a:lnSpc>
                          <a:spcPct val="107000"/>
                        </a:lnSpc>
                        <a:spcBef>
                          <a:spcPts val="0"/>
                        </a:spcBef>
                        <a:spcAft>
                          <a:spcPts val="0"/>
                        </a:spcAft>
                      </a:pPr>
                      <a:r>
                        <a:rPr lang="en-US" sz="1800" kern="1200">
                          <a:effectLst/>
                          <a:highlight>
                            <a:srgbClr val="FFFF00"/>
                          </a:highlight>
                        </a:rPr>
                        <a:t>Units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b"/>
                </a:tc>
                <a:tc>
                  <a:txBody>
                    <a:bodyPr/>
                    <a:lstStyle/>
                    <a:p>
                      <a:pPr marL="0" marR="0" fontAlgn="ctr">
                        <a:lnSpc>
                          <a:spcPct val="107000"/>
                        </a:lnSpc>
                        <a:spcBef>
                          <a:spcPts val="0"/>
                        </a:spcBef>
                        <a:spcAft>
                          <a:spcPts val="0"/>
                        </a:spcAft>
                      </a:pPr>
                      <a:r>
                        <a:rPr lang="en-US" sz="1800" kern="1200">
                          <a:effectLst/>
                        </a:rPr>
                        <a:t>Contact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tc>
                  <a:txBody>
                    <a:bodyPr/>
                    <a:lstStyle/>
                    <a:p>
                      <a:pPr marL="0" marR="0" fontAlgn="ctr">
                        <a:lnSpc>
                          <a:spcPct val="107000"/>
                        </a:lnSpc>
                        <a:spcBef>
                          <a:spcPts val="0"/>
                        </a:spcBef>
                        <a:spcAft>
                          <a:spcPts val="0"/>
                        </a:spcAft>
                      </a:pPr>
                      <a:r>
                        <a:rPr lang="en-US" sz="1800" kern="1200">
                          <a:effectLst/>
                        </a:rPr>
                        <a:t>Homework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tc>
                  <a:txBody>
                    <a:bodyPr/>
                    <a:lstStyle/>
                    <a:p>
                      <a:pPr marL="0" marR="0" fontAlgn="ctr">
                        <a:lnSpc>
                          <a:spcPct val="107000"/>
                        </a:lnSpc>
                        <a:spcBef>
                          <a:spcPts val="0"/>
                        </a:spcBef>
                        <a:spcAft>
                          <a:spcPts val="0"/>
                        </a:spcAft>
                      </a:pPr>
                      <a:r>
                        <a:rPr lang="en-US" sz="1800" kern="1200">
                          <a:effectLst/>
                        </a:rPr>
                        <a:t>Total Student Learning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tc>
                  <a:txBody>
                    <a:bodyPr/>
                    <a:lstStyle/>
                    <a:p>
                      <a:pPr marL="0" marR="0" fontAlgn="ctr">
                        <a:lnSpc>
                          <a:spcPct val="107000"/>
                        </a:lnSpc>
                        <a:spcBef>
                          <a:spcPts val="0"/>
                        </a:spcBef>
                        <a:spcAft>
                          <a:spcPts val="0"/>
                        </a:spcAft>
                      </a:pPr>
                      <a:r>
                        <a:rPr lang="en-US" sz="1800" kern="12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tc>
                  <a:txBody>
                    <a:bodyPr/>
                    <a:lstStyle/>
                    <a:p>
                      <a:pPr marL="0" marR="0" fontAlgn="ctr">
                        <a:lnSpc>
                          <a:spcPct val="107000"/>
                        </a:lnSpc>
                        <a:spcBef>
                          <a:spcPts val="0"/>
                        </a:spcBef>
                        <a:spcAft>
                          <a:spcPts val="0"/>
                        </a:spcAft>
                      </a:pPr>
                      <a:r>
                        <a:rPr lang="en-US" sz="1800" kern="1200">
                          <a:effectLst/>
                          <a:highlight>
                            <a:srgbClr val="FFFF00"/>
                          </a:highlight>
                        </a:rPr>
                        <a:t>Contact Hours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tc>
                  <a:txBody>
                    <a:bodyPr/>
                    <a:lstStyle/>
                    <a:p>
                      <a:pPr marL="0" marR="0" fontAlgn="ctr">
                        <a:lnSpc>
                          <a:spcPct val="107000"/>
                        </a:lnSpc>
                        <a:spcBef>
                          <a:spcPts val="0"/>
                        </a:spcBef>
                        <a:spcAft>
                          <a:spcPts val="0"/>
                        </a:spcAft>
                      </a:pPr>
                      <a:r>
                        <a:rPr lang="en-US" sz="1800" kern="1200">
                          <a:effectLst/>
                          <a:highlight>
                            <a:srgbClr val="FFFF00"/>
                          </a:highlight>
                        </a:rPr>
                        <a:t>Homework Hours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tc>
                  <a:txBody>
                    <a:bodyPr/>
                    <a:lstStyle/>
                    <a:p>
                      <a:pPr marL="0" marR="0" fontAlgn="ctr">
                        <a:lnSpc>
                          <a:spcPct val="107000"/>
                        </a:lnSpc>
                        <a:spcBef>
                          <a:spcPts val="0"/>
                        </a:spcBef>
                        <a:spcAft>
                          <a:spcPts val="0"/>
                        </a:spcAft>
                      </a:pPr>
                      <a:r>
                        <a:rPr lang="en-US" sz="1800" kern="1200" dirty="0">
                          <a:effectLst/>
                          <a:highlight>
                            <a:srgbClr val="FFFF00"/>
                          </a:highlight>
                        </a:rPr>
                        <a:t>Total Student Learning Hours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vert="vert270" anchor="ctr"/>
                </a:tc>
                <a:extLst>
                  <a:ext uri="{0D108BD9-81ED-4DB2-BD59-A6C34878D82A}">
                    <a16:rowId xmlns:a16="http://schemas.microsoft.com/office/drawing/2014/main" val="2737369269"/>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0.5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27</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27</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3670369381"/>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1</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54</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54</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1335030711"/>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1.5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72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81</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81</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873887194"/>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2</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96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108</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108</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328122318"/>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2.5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135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135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1385980734"/>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3</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162</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162</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068941313"/>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3.5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168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189</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189</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431765274"/>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4</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192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216</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216</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011154284"/>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4.5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243</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243</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1852444562"/>
                  </a:ext>
                </a:extLst>
              </a:tr>
              <a:tr h="254034">
                <a:tc>
                  <a:txBody>
                    <a:bodyPr/>
                    <a:lstStyle/>
                    <a:p>
                      <a:pPr marL="0" marR="0" algn="ctr" fontAlgn="ctr">
                        <a:lnSpc>
                          <a:spcPct val="107000"/>
                        </a:lnSpc>
                        <a:spcBef>
                          <a:spcPts val="0"/>
                        </a:spcBef>
                        <a:spcAft>
                          <a:spcPts val="0"/>
                        </a:spcAft>
                      </a:pPr>
                      <a:r>
                        <a:rPr lang="en-US" sz="1400" kern="1200">
                          <a:effectLst/>
                          <a:highlight>
                            <a:srgbClr val="FFFF00"/>
                          </a:highlight>
                        </a:rPr>
                        <a:t>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270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270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1825239083"/>
                  </a:ext>
                </a:extLst>
              </a:tr>
              <a:tr h="248722">
                <a:tc>
                  <a:txBody>
                    <a:bodyPr/>
                    <a:lstStyle/>
                    <a:p>
                      <a:pPr marL="0" marR="0" algn="ctr" fontAlgn="ctr">
                        <a:lnSpc>
                          <a:spcPct val="107000"/>
                        </a:lnSpc>
                        <a:spcBef>
                          <a:spcPts val="0"/>
                        </a:spcBef>
                        <a:spcAft>
                          <a:spcPts val="0"/>
                        </a:spcAft>
                      </a:pPr>
                      <a:r>
                        <a:rPr lang="en-US" sz="1400" kern="1200">
                          <a:effectLst/>
                          <a:highlight>
                            <a:srgbClr val="FFFF00"/>
                          </a:highlight>
                        </a:rPr>
                        <a:t>5.5</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297</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dirty="0">
                          <a:effectLst/>
                          <a:highlight>
                            <a:srgbClr val="FFFF00"/>
                          </a:highlight>
                        </a:rPr>
                        <a:t>297</a:t>
                      </a:r>
                      <a:endPar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3294061957"/>
                  </a:ext>
                </a:extLst>
              </a:tr>
              <a:tr h="283216">
                <a:tc>
                  <a:txBody>
                    <a:bodyPr/>
                    <a:lstStyle/>
                    <a:p>
                      <a:pPr marL="0" marR="0" algn="ctr" fontAlgn="ctr">
                        <a:lnSpc>
                          <a:spcPct val="107000"/>
                        </a:lnSpc>
                        <a:spcBef>
                          <a:spcPts val="0"/>
                        </a:spcBef>
                        <a:spcAft>
                          <a:spcPts val="0"/>
                        </a:spcAft>
                      </a:pPr>
                      <a:r>
                        <a:rPr lang="en-US" sz="1400" kern="1200" dirty="0">
                          <a:effectLst/>
                          <a:highlight>
                            <a:srgbClr val="FFFF00"/>
                          </a:highlight>
                        </a:rPr>
                        <a:t>6</a:t>
                      </a:r>
                      <a:endPar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288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324</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a:effectLst/>
                          <a:highlight>
                            <a:srgbClr val="FFFF00"/>
                          </a:highlight>
                        </a:rPr>
                        <a:t>0</a:t>
                      </a:r>
                      <a:endParaRPr lang="en-US" sz="14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tc>
                  <a:txBody>
                    <a:bodyPr/>
                    <a:lstStyle/>
                    <a:p>
                      <a:pPr marL="0" marR="0" algn="just" fontAlgn="ctr">
                        <a:lnSpc>
                          <a:spcPct val="107000"/>
                        </a:lnSpc>
                        <a:spcBef>
                          <a:spcPts val="0"/>
                        </a:spcBef>
                        <a:spcAft>
                          <a:spcPts val="0"/>
                        </a:spcAft>
                      </a:pPr>
                      <a:r>
                        <a:rPr lang="en-US" sz="1400" kern="1200" dirty="0">
                          <a:effectLst/>
                          <a:highlight>
                            <a:srgbClr val="FFFF00"/>
                          </a:highlight>
                        </a:rPr>
                        <a:t>324</a:t>
                      </a:r>
                      <a:endPar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1703" marR="11703" marT="11703" marB="0" anchor="ctr"/>
                </a:tc>
                <a:extLst>
                  <a:ext uri="{0D108BD9-81ED-4DB2-BD59-A6C34878D82A}">
                    <a16:rowId xmlns:a16="http://schemas.microsoft.com/office/drawing/2014/main" val="2302895951"/>
                  </a:ext>
                </a:extLst>
              </a:tr>
            </a:tbl>
          </a:graphicData>
        </a:graphic>
      </p:graphicFrame>
    </p:spTree>
    <p:extLst>
      <p:ext uri="{BB962C8B-B14F-4D97-AF65-F5344CB8AC3E}">
        <p14:creationId xmlns:p14="http://schemas.microsoft.com/office/powerpoint/2010/main" val="330386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Curriculum Changes</a:t>
            </a:r>
          </a:p>
        </p:txBody>
      </p:sp>
      <p:sp>
        <p:nvSpPr>
          <p:cNvPr id="3" name="Content Placeholder 2"/>
          <p:cNvSpPr>
            <a:spLocks noGrp="1"/>
          </p:cNvSpPr>
          <p:nvPr>
            <p:ph idx="1"/>
          </p:nvPr>
        </p:nvSpPr>
        <p:spPr>
          <a:xfrm>
            <a:off x="2049517" y="1534510"/>
            <a:ext cx="8520622" cy="4515434"/>
          </a:xfrm>
        </p:spPr>
        <p:txBody>
          <a:bodyPr>
            <a:normAutofit/>
          </a:bodyPr>
          <a:lstStyle/>
          <a:p>
            <a:r>
              <a:rPr lang="en-US" sz="3200" dirty="0"/>
              <a:t>1) Changes to Title IV and we have to be more explicit in our official course outline of records (COR).  </a:t>
            </a:r>
            <a:r>
              <a:rPr lang="en-US" sz="3200" dirty="0" err="1"/>
              <a:t>Curricunet</a:t>
            </a:r>
            <a:r>
              <a:rPr lang="en-US" sz="3200" dirty="0"/>
              <a:t> is being modified to accommodate this new regulations.</a:t>
            </a:r>
          </a:p>
          <a:p>
            <a:r>
              <a:rPr lang="en-US" sz="3200" dirty="0"/>
              <a:t>2) Student are awarded units based on “total student learning hours”  not just units</a:t>
            </a:r>
          </a:p>
          <a:p>
            <a:endParaRPr lang="en-US" dirty="0"/>
          </a:p>
        </p:txBody>
      </p:sp>
    </p:spTree>
    <p:extLst>
      <p:ext uri="{BB962C8B-B14F-4D97-AF65-F5344CB8AC3E}">
        <p14:creationId xmlns:p14="http://schemas.microsoft.com/office/powerpoint/2010/main" val="1474879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Formula</a:t>
            </a:r>
          </a:p>
        </p:txBody>
      </p:sp>
      <p:sp>
        <p:nvSpPr>
          <p:cNvPr id="3" name="Content Placeholder 2"/>
          <p:cNvSpPr>
            <a:spLocks noGrp="1"/>
          </p:cNvSpPr>
          <p:nvPr>
            <p:ph idx="1"/>
          </p:nvPr>
        </p:nvSpPr>
        <p:spPr>
          <a:xfrm>
            <a:off x="2773599" y="1534510"/>
            <a:ext cx="7796540" cy="4515434"/>
          </a:xfrm>
        </p:spPr>
        <p:txBody>
          <a:bodyPr>
            <a:normAutofit/>
          </a:bodyPr>
          <a:lstStyle/>
          <a:p>
            <a:pPr marL="0" indent="0">
              <a:buNone/>
            </a:pPr>
            <a:r>
              <a:rPr lang="en-US" sz="3200" b="1" dirty="0"/>
              <a:t>Units of Credit = </a:t>
            </a:r>
          </a:p>
          <a:p>
            <a:pPr marL="0" indent="0" algn="ctr">
              <a:buNone/>
            </a:pPr>
            <a:r>
              <a:rPr lang="en-US" u="sng" dirty="0"/>
              <a:t>[Total Contact Hours + Outside-of-class Hours]</a:t>
            </a:r>
            <a:br>
              <a:rPr lang="en-US" u="sng" dirty="0"/>
            </a:br>
            <a:r>
              <a:rPr lang="en-US" dirty="0"/>
              <a:t>Hours-per-unit Divisor</a:t>
            </a:r>
          </a:p>
          <a:p>
            <a:pPr marL="0" indent="0" algn="ctr">
              <a:buNone/>
            </a:pPr>
            <a:r>
              <a:rPr lang="en-US" dirty="0">
                <a:highlight>
                  <a:srgbClr val="000080"/>
                </a:highlight>
              </a:rPr>
              <a:t>Sample:    54 contact hours + 108 Outside = 162 / 54 = 3 units</a:t>
            </a:r>
          </a:p>
          <a:p>
            <a:pPr marL="0" indent="0" algn="just">
              <a:buNone/>
            </a:pPr>
            <a:r>
              <a:rPr lang="en-US" i="1" dirty="0"/>
              <a:t>Round the result down to the nearest increment of credit awarded by the college.  As this calculation can produce results below smallest unit threshold, college’s must award lowest unit increment at a minimum.  No zero-unit courses are permitted.  </a:t>
            </a:r>
          </a:p>
          <a:p>
            <a:endParaRPr lang="en-US" dirty="0"/>
          </a:p>
        </p:txBody>
      </p:sp>
    </p:spTree>
    <p:extLst>
      <p:ext uri="{BB962C8B-B14F-4D97-AF65-F5344CB8AC3E}">
        <p14:creationId xmlns:p14="http://schemas.microsoft.com/office/powerpoint/2010/main" val="559095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Formula: “Typical” Ratios </a:t>
            </a:r>
          </a:p>
        </p:txBody>
      </p:sp>
      <p:sp>
        <p:nvSpPr>
          <p:cNvPr id="3" name="Content Placeholder 2"/>
          <p:cNvSpPr>
            <a:spLocks noGrp="1"/>
          </p:cNvSpPr>
          <p:nvPr>
            <p:ph idx="1"/>
          </p:nvPr>
        </p:nvSpPr>
        <p:spPr>
          <a:xfrm>
            <a:off x="736600" y="1574800"/>
            <a:ext cx="10998200" cy="4475144"/>
          </a:xfrm>
        </p:spPr>
        <p:txBody>
          <a:bodyPr/>
          <a:lstStyle/>
          <a:p>
            <a:pPr fontAlgn="ctr"/>
            <a:r>
              <a:rPr lang="en-US" b="1" dirty="0"/>
              <a:t>Academic Activity                                                     Weekly Contact      Out of class</a:t>
            </a:r>
            <a:endParaRPr lang="en-US" dirty="0"/>
          </a:p>
          <a:p>
            <a:pPr fontAlgn="ctr"/>
            <a:r>
              <a:rPr lang="en-US" b="1" dirty="0"/>
              <a:t>Lecture</a:t>
            </a:r>
            <a:br>
              <a:rPr lang="en-US" dirty="0"/>
            </a:br>
            <a:r>
              <a:rPr lang="en-US" dirty="0"/>
              <a:t>(Lecture, Discussion, Seminar, and Related Work)               1                            2</a:t>
            </a:r>
          </a:p>
          <a:p>
            <a:pPr fontAlgn="ctr"/>
            <a:r>
              <a:rPr lang="en-US" b="1" dirty="0"/>
              <a:t>Activity</a:t>
            </a:r>
            <a:br>
              <a:rPr lang="en-US" b="1" dirty="0"/>
            </a:br>
            <a:r>
              <a:rPr lang="en-US" dirty="0"/>
              <a:t>(Activity, Lab/w Homework, Studio, and Similar                     2                           1</a:t>
            </a:r>
          </a:p>
          <a:p>
            <a:pPr fontAlgn="ctr"/>
            <a:r>
              <a:rPr lang="en-US" b="1" dirty="0"/>
              <a:t>Laboratory</a:t>
            </a:r>
            <a:br>
              <a:rPr lang="en-US" b="1" dirty="0"/>
            </a:br>
            <a:r>
              <a:rPr lang="en-US" dirty="0"/>
              <a:t>(Traditional Lab, Clinical, and Similar)                                    3                           0</a:t>
            </a:r>
          </a:p>
          <a:p>
            <a:endParaRPr lang="en-US" dirty="0"/>
          </a:p>
        </p:txBody>
      </p:sp>
    </p:spTree>
    <p:extLst>
      <p:ext uri="{BB962C8B-B14F-4D97-AF65-F5344CB8AC3E}">
        <p14:creationId xmlns:p14="http://schemas.microsoft.com/office/powerpoint/2010/main" val="169904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1808" y="252248"/>
            <a:ext cx="7958331" cy="2336406"/>
          </a:xfrm>
          <a:pattFill prst="pct5">
            <a:fgClr>
              <a:schemeClr val="accent1"/>
            </a:fgClr>
            <a:bgClr>
              <a:schemeClr val="bg1"/>
            </a:bgClr>
          </a:pattFill>
        </p:spPr>
        <p:txBody>
          <a:bodyPr>
            <a:normAutofit fontScale="90000"/>
          </a:bodyPr>
          <a:lstStyle/>
          <a:p>
            <a:r>
              <a:rPr lang="en-US" sz="3600" dirty="0">
                <a:highlight>
                  <a:srgbClr val="0000FF"/>
                </a:highlight>
              </a:rPr>
              <a:t>SAMPLE 162 hours of total learning</a:t>
            </a:r>
            <a:r>
              <a:rPr lang="en-US" sz="3600" dirty="0"/>
              <a:t>: Units of credit are awarded on the basis of total student time spent on learning.  The ratio of contact to out-of-class hours can vary and still yield the same units of credit.</a:t>
            </a:r>
          </a:p>
        </p:txBody>
      </p:sp>
      <p:pic>
        <p:nvPicPr>
          <p:cNvPr id="4" name="Content Placeholder 3" descr="Screen Shot 2015-09-13 at 11.27.32 PM.p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3048000"/>
            <a:ext cx="8893175" cy="3352800"/>
          </a:xfrm>
          <a:prstGeom prst="rect">
            <a:avLst/>
          </a:prstGeom>
        </p:spPr>
      </p:pic>
    </p:spTree>
    <p:extLst>
      <p:ext uri="{BB962C8B-B14F-4D97-AF65-F5344CB8AC3E}">
        <p14:creationId xmlns:p14="http://schemas.microsoft.com/office/powerpoint/2010/main" val="372057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Cooperative Work Experience</a:t>
            </a:r>
          </a:p>
        </p:txBody>
      </p:sp>
      <p:sp>
        <p:nvSpPr>
          <p:cNvPr id="3" name="Content Placeholder 2"/>
          <p:cNvSpPr>
            <a:spLocks noGrp="1"/>
          </p:cNvSpPr>
          <p:nvPr>
            <p:ph idx="1"/>
          </p:nvPr>
        </p:nvSpPr>
        <p:spPr>
          <a:xfrm>
            <a:off x="2773599" y="1492469"/>
            <a:ext cx="7796540" cy="4557475"/>
          </a:xfrm>
        </p:spPr>
        <p:txBody>
          <a:bodyPr/>
          <a:lstStyle/>
          <a:p>
            <a:r>
              <a:rPr lang="en-US" dirty="0"/>
              <a:t>75 hours (50) of paid work experience = 1 unit </a:t>
            </a:r>
          </a:p>
          <a:p>
            <a:r>
              <a:rPr lang="en-US" dirty="0"/>
              <a:t>60 hours (40) of un-paid work experience = 1 unit</a:t>
            </a:r>
          </a:p>
          <a:p>
            <a:pPr marL="0" indent="0">
              <a:buNone/>
            </a:pPr>
            <a:endParaRPr lang="en-US" dirty="0"/>
          </a:p>
          <a:p>
            <a:pPr marL="0" indent="0">
              <a:buNone/>
            </a:pPr>
            <a:r>
              <a:rPr lang="en-US" i="1" dirty="0"/>
              <a:t>These standards are referenced in §55002.5, but are housed in §55256.5</a:t>
            </a:r>
          </a:p>
          <a:p>
            <a:endParaRPr lang="en-US" dirty="0"/>
          </a:p>
        </p:txBody>
      </p:sp>
    </p:spTree>
    <p:extLst>
      <p:ext uri="{BB962C8B-B14F-4D97-AF65-F5344CB8AC3E}">
        <p14:creationId xmlns:p14="http://schemas.microsoft.com/office/powerpoint/2010/main" val="3984858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Programs</a:t>
            </a:r>
          </a:p>
        </p:txBody>
      </p:sp>
      <p:sp>
        <p:nvSpPr>
          <p:cNvPr id="3" name="Content Placeholder 2"/>
          <p:cNvSpPr>
            <a:spLocks noGrp="1"/>
          </p:cNvSpPr>
          <p:nvPr>
            <p:ph idx="1"/>
          </p:nvPr>
        </p:nvSpPr>
        <p:spPr>
          <a:xfrm>
            <a:off x="1168400" y="1295400"/>
            <a:ext cx="9401739" cy="4754544"/>
          </a:xfrm>
        </p:spPr>
        <p:txBody>
          <a:bodyPr>
            <a:normAutofit fontScale="92500" lnSpcReduction="10000"/>
          </a:bodyPr>
          <a:lstStyle/>
          <a:p>
            <a:pPr marL="0" indent="0">
              <a:buNone/>
            </a:pPr>
            <a:r>
              <a:rPr lang="en-US" b="1" dirty="0"/>
              <a:t>Governed by regulations in title 16 §1426</a:t>
            </a:r>
          </a:p>
          <a:p>
            <a:pPr marL="0" indent="0">
              <a:buNone/>
            </a:pPr>
            <a:r>
              <a:rPr lang="en-US" dirty="0"/>
              <a:t>(g) The course of instruction shall be presented in semester or quarter units or the equivalent under the following formula:</a:t>
            </a:r>
          </a:p>
          <a:p>
            <a:pPr marL="0" indent="0">
              <a:buNone/>
            </a:pPr>
            <a:endParaRPr lang="en-US" dirty="0"/>
          </a:p>
          <a:p>
            <a:r>
              <a:rPr lang="en-US" dirty="0"/>
              <a:t>(1) One (1) hour of instruction in theory each week throughout a semester or quarter equals one (1) unit.</a:t>
            </a:r>
          </a:p>
          <a:p>
            <a:r>
              <a:rPr lang="en-US" dirty="0"/>
              <a:t>(2) Three (3) hours of clinical practice each week throughout a semester or quarter equals one (1) unit. With the exception of an initial nursing course that teaches basic nursing skills in a skills lab, 75% of clinical hours in a course must be in direct patient care in an area specified in section 1426(d) in a board-approved clinical setting.</a:t>
            </a:r>
          </a:p>
          <a:p>
            <a:endParaRPr lang="en-US" dirty="0"/>
          </a:p>
        </p:txBody>
      </p:sp>
    </p:spTree>
    <p:extLst>
      <p:ext uri="{BB962C8B-B14F-4D97-AF65-F5344CB8AC3E}">
        <p14:creationId xmlns:p14="http://schemas.microsoft.com/office/powerpoint/2010/main" val="1882076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611808" y="1"/>
            <a:ext cx="7958331" cy="558800"/>
          </a:xfrm>
        </p:spPr>
        <p:txBody>
          <a:bodyPr>
            <a:normAutofit/>
          </a:bodyPr>
          <a:lstStyle/>
          <a:p>
            <a:r>
              <a:rPr lang="en-US" dirty="0">
                <a:highlight>
                  <a:srgbClr val="000080"/>
                </a:highlight>
              </a:rPr>
              <a:t>Samples of Contact Hours</a:t>
            </a:r>
          </a:p>
        </p:txBody>
      </p:sp>
      <p:sp>
        <p:nvSpPr>
          <p:cNvPr id="3" name="Content Placeholder 2"/>
          <p:cNvSpPr>
            <a:spLocks noGrp="1"/>
          </p:cNvSpPr>
          <p:nvPr>
            <p:ph idx="1"/>
          </p:nvPr>
        </p:nvSpPr>
        <p:spPr>
          <a:xfrm>
            <a:off x="0" y="558801"/>
            <a:ext cx="11988800" cy="6299199"/>
          </a:xfrm>
        </p:spPr>
        <p:txBody>
          <a:bodyPr/>
          <a:lstStyle/>
          <a:p>
            <a:pPr fontAlgn="ctr"/>
            <a:r>
              <a:rPr lang="en-US" dirty="0"/>
              <a:t>0</a:t>
            </a:r>
          </a:p>
          <a:p>
            <a:pPr fontAlgn="ctr"/>
            <a:r>
              <a:rPr lang="en-US" dirty="0"/>
              <a:t>0</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54848845"/>
              </p:ext>
            </p:extLst>
          </p:nvPr>
        </p:nvGraphicFramePr>
        <p:xfrm>
          <a:off x="242049" y="753037"/>
          <a:ext cx="11746749" cy="5862915"/>
        </p:xfrm>
        <a:graphic>
          <a:graphicData uri="http://schemas.openxmlformats.org/drawingml/2006/table">
            <a:tbl>
              <a:tblPr/>
              <a:tblGrid>
                <a:gridCol w="3389715">
                  <a:extLst>
                    <a:ext uri="{9D8B030D-6E8A-4147-A177-3AD203B41FA5}">
                      <a16:colId xmlns:a16="http://schemas.microsoft.com/office/drawing/2014/main" val="3673480190"/>
                    </a:ext>
                  </a:extLst>
                </a:gridCol>
                <a:gridCol w="1193862">
                  <a:extLst>
                    <a:ext uri="{9D8B030D-6E8A-4147-A177-3AD203B41FA5}">
                      <a16:colId xmlns:a16="http://schemas.microsoft.com/office/drawing/2014/main" val="582507165"/>
                    </a:ext>
                  </a:extLst>
                </a:gridCol>
                <a:gridCol w="1193862">
                  <a:extLst>
                    <a:ext uri="{9D8B030D-6E8A-4147-A177-3AD203B41FA5}">
                      <a16:colId xmlns:a16="http://schemas.microsoft.com/office/drawing/2014/main" val="2618388870"/>
                    </a:ext>
                  </a:extLst>
                </a:gridCol>
                <a:gridCol w="1193862">
                  <a:extLst>
                    <a:ext uri="{9D8B030D-6E8A-4147-A177-3AD203B41FA5}">
                      <a16:colId xmlns:a16="http://schemas.microsoft.com/office/drawing/2014/main" val="383316356"/>
                    </a:ext>
                  </a:extLst>
                </a:gridCol>
                <a:gridCol w="1193862">
                  <a:extLst>
                    <a:ext uri="{9D8B030D-6E8A-4147-A177-3AD203B41FA5}">
                      <a16:colId xmlns:a16="http://schemas.microsoft.com/office/drawing/2014/main" val="2898767790"/>
                    </a:ext>
                  </a:extLst>
                </a:gridCol>
                <a:gridCol w="1193862">
                  <a:extLst>
                    <a:ext uri="{9D8B030D-6E8A-4147-A177-3AD203B41FA5}">
                      <a16:colId xmlns:a16="http://schemas.microsoft.com/office/drawing/2014/main" val="539452246"/>
                    </a:ext>
                  </a:extLst>
                </a:gridCol>
                <a:gridCol w="1193862">
                  <a:extLst>
                    <a:ext uri="{9D8B030D-6E8A-4147-A177-3AD203B41FA5}">
                      <a16:colId xmlns:a16="http://schemas.microsoft.com/office/drawing/2014/main" val="427783919"/>
                    </a:ext>
                  </a:extLst>
                </a:gridCol>
                <a:gridCol w="1193862">
                  <a:extLst>
                    <a:ext uri="{9D8B030D-6E8A-4147-A177-3AD203B41FA5}">
                      <a16:colId xmlns:a16="http://schemas.microsoft.com/office/drawing/2014/main" val="314721981"/>
                    </a:ext>
                  </a:extLst>
                </a:gridCol>
              </a:tblGrid>
              <a:tr h="610455">
                <a:tc>
                  <a:txBody>
                    <a:bodyPr/>
                    <a:lstStyle/>
                    <a:p>
                      <a:pPr algn="ctr" fontAlgn="b"/>
                      <a:r>
                        <a:rPr lang="en-US" sz="1200" b="0" i="0" u="none" strike="noStrike" dirty="0">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sz="1100" b="1" i="0" u="none" strike="noStrike" dirty="0">
                          <a:solidFill>
                            <a:srgbClr val="000000"/>
                          </a:solidFill>
                          <a:effectLst/>
                          <a:latin typeface="Calibri"/>
                        </a:rPr>
                        <a:t> Contact Hours</a:t>
                      </a:r>
                    </a:p>
                    <a:p>
                      <a:pPr algn="l" fontAlgn="ctr"/>
                      <a:r>
                        <a:rPr lang="en-US" sz="1100" b="1" i="0" u="none" strike="noStrike" dirty="0">
                          <a:solidFill>
                            <a:srgbClr val="000000"/>
                          </a:solidFill>
                          <a:effectLst/>
                          <a:latin typeface="Calibri"/>
                        </a:rPr>
                        <a:t>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pPr algn="r" fontAlgn="ctr"/>
                      <a:endParaRPr lang="en-US" sz="1100" b="1" i="0" u="none" strike="noStrike" dirty="0">
                        <a:solidFill>
                          <a:srgbClr val="000000"/>
                        </a:solidFill>
                        <a:effectLst/>
                        <a:latin typeface="Calibri"/>
                      </a:endParaRPr>
                    </a:p>
                  </a:txBody>
                  <a:tcPr marL="12700" marR="12700" marT="127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pPr algn="l" fontAlgn="ctr"/>
                      <a:endParaRPr lang="en-US" sz="1100" b="1" i="0" u="none" strike="noStrike" dirty="0">
                        <a:solidFill>
                          <a:srgbClr val="000000"/>
                        </a:solidFill>
                        <a:effectLst/>
                        <a:latin typeface="Calibri"/>
                      </a:endParaRPr>
                    </a:p>
                  </a:txBody>
                  <a:tcPr marL="12700" marR="12700" marT="127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hMerge="1">
                  <a:txBody>
                    <a:bodyPr/>
                    <a:lstStyle/>
                    <a:p>
                      <a:pPr algn="l" fontAlgn="ctr"/>
                      <a:endParaRPr lang="en-US" sz="1100" b="1" i="0" u="none" strike="noStrike" dirty="0">
                        <a:solidFill>
                          <a:srgbClr val="000000"/>
                        </a:solidFill>
                        <a:effectLst/>
                        <a:latin typeface="Calibri"/>
                      </a:endParaRPr>
                    </a:p>
                  </a:txBody>
                  <a:tcPr marL="12700" marR="12700" marT="1270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200" b="0" i="0" u="none" strike="noStrike">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mbria"/>
                        </a:rPr>
                        <a:t> </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5645252"/>
                  </a:ext>
                </a:extLst>
              </a:tr>
              <a:tr h="573800">
                <a:tc>
                  <a:txBody>
                    <a:bodyPr/>
                    <a:lstStyle/>
                    <a:p>
                      <a:pPr algn="l" fontAlgn="ctr"/>
                      <a:r>
                        <a:rPr lang="en-US" sz="1000" b="1" i="0" u="none" strike="noStrike" dirty="0">
                          <a:solidFill>
                            <a:srgbClr val="000000"/>
                          </a:solidFill>
                          <a:effectLst/>
                          <a:latin typeface="Calibri"/>
                        </a:rPr>
                        <a:t>Example Course Type</a:t>
                      </a:r>
                    </a:p>
                    <a:p>
                      <a:pPr algn="l" fontAlgn="t"/>
                      <a:r>
                        <a:rPr lang="en-US" sz="1000" b="0" i="1" u="none" strike="noStrike" dirty="0">
                          <a:solidFill>
                            <a:srgbClr val="000000"/>
                          </a:solidFill>
                          <a:effectLst/>
                          <a:latin typeface="Calibri"/>
                        </a:rPr>
                        <a:t>All examples use 54 hours = 1 unit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4"/>
                    </a:solidFill>
                  </a:tcPr>
                </a:tc>
                <a:tc>
                  <a:txBody>
                    <a:bodyPr/>
                    <a:lstStyle/>
                    <a:p>
                      <a:pPr algn="ctr" fontAlgn="ctr"/>
                      <a:r>
                        <a:rPr lang="en-US" sz="1000" b="1" i="0" u="none" strike="noStrike">
                          <a:solidFill>
                            <a:srgbClr val="000000"/>
                          </a:solidFill>
                          <a:effectLst/>
                          <a:latin typeface="Calibri"/>
                        </a:rPr>
                        <a:t>Lecture Hours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Activity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Laboratory</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Other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ctr" fontAlgn="ctr"/>
                      <a:r>
                        <a:rPr lang="en-US" sz="1000" b="1" i="0" u="none" strike="noStrike">
                          <a:solidFill>
                            <a:srgbClr val="000000"/>
                          </a:solidFill>
                          <a:effectLst/>
                          <a:latin typeface="Calibri"/>
                        </a:rPr>
                        <a:t>Outside-of-class Hours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sz="1000" b="1" i="0" u="none" strike="noStrike">
                          <a:solidFill>
                            <a:srgbClr val="000000"/>
                          </a:solidFill>
                          <a:effectLst/>
                          <a:latin typeface="Calibri"/>
                        </a:rPr>
                        <a:t>Total Student Learning Hours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alibri"/>
                        </a:rPr>
                        <a:t>Units</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extLst>
                  <a:ext uri="{0D108BD9-81ED-4DB2-BD59-A6C34878D82A}">
                    <a16:rowId xmlns:a16="http://schemas.microsoft.com/office/drawing/2014/main" val="3592315085"/>
                  </a:ext>
                </a:extLst>
              </a:tr>
              <a:tr h="334190">
                <a:tc>
                  <a:txBody>
                    <a:bodyPr/>
                    <a:lstStyle/>
                    <a:p>
                      <a:pPr algn="l" fontAlgn="ctr"/>
                      <a:r>
                        <a:rPr lang="en-US" sz="2000" b="1" i="0" u="none" strike="noStrike" dirty="0">
                          <a:solidFill>
                            <a:srgbClr val="000000"/>
                          </a:solidFill>
                          <a:effectLst/>
                          <a:latin typeface="Calibri"/>
                        </a:rPr>
                        <a:t>Traditional Lecture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5099206"/>
                  </a:ext>
                </a:extLst>
              </a:tr>
              <a:tr h="334190">
                <a:tc>
                  <a:txBody>
                    <a:bodyPr/>
                    <a:lstStyle/>
                    <a:p>
                      <a:pPr algn="l" fontAlgn="ctr"/>
                      <a:r>
                        <a:rPr lang="en-US" sz="2000" b="1" i="0" u="none" strike="noStrike" dirty="0">
                          <a:solidFill>
                            <a:srgbClr val="000000"/>
                          </a:solidFill>
                          <a:effectLst/>
                          <a:latin typeface="Calibri"/>
                        </a:rPr>
                        <a:t>Traditional Lecture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144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5311052"/>
                  </a:ext>
                </a:extLst>
              </a:tr>
              <a:tr h="334190">
                <a:tc>
                  <a:txBody>
                    <a:bodyPr/>
                    <a:lstStyle/>
                    <a:p>
                      <a:pPr algn="l" fontAlgn="ctr"/>
                      <a:r>
                        <a:rPr lang="en-US" sz="2000" b="1" i="0" u="none" strike="noStrike" dirty="0">
                          <a:solidFill>
                            <a:srgbClr val="000000"/>
                          </a:solidFill>
                          <a:effectLst/>
                          <a:latin typeface="Calibri"/>
                        </a:rPr>
                        <a:t>Traditional Lab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491201"/>
                  </a:ext>
                </a:extLst>
              </a:tr>
              <a:tr h="334190">
                <a:tc>
                  <a:txBody>
                    <a:bodyPr/>
                    <a:lstStyle/>
                    <a:p>
                      <a:pPr algn="l" fontAlgn="ctr"/>
                      <a:r>
                        <a:rPr lang="en-US" sz="2000" b="1" i="0" u="none" strike="noStrike" dirty="0">
                          <a:solidFill>
                            <a:srgbClr val="000000"/>
                          </a:solidFill>
                          <a:effectLst/>
                          <a:latin typeface="Calibri"/>
                        </a:rPr>
                        <a:t>Traditional Lab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945520"/>
                  </a:ext>
                </a:extLst>
              </a:tr>
              <a:tr h="334190">
                <a:tc>
                  <a:txBody>
                    <a:bodyPr/>
                    <a:lstStyle/>
                    <a:p>
                      <a:pPr algn="l" fontAlgn="ctr"/>
                      <a:r>
                        <a:rPr lang="en-US" sz="2000" b="1" i="0" u="none" strike="noStrike" dirty="0">
                          <a:solidFill>
                            <a:srgbClr val="000000"/>
                          </a:solidFill>
                          <a:effectLst/>
                          <a:latin typeface="Calibri"/>
                        </a:rPr>
                        <a:t>Lab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175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175</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530424"/>
                  </a:ext>
                </a:extLst>
              </a:tr>
              <a:tr h="334190">
                <a:tc>
                  <a:txBody>
                    <a:bodyPr/>
                    <a:lstStyle/>
                    <a:p>
                      <a:pPr algn="l" fontAlgn="ctr"/>
                      <a:r>
                        <a:rPr lang="en-US" sz="2000" b="1" i="0" u="none" strike="noStrike" dirty="0">
                          <a:solidFill>
                            <a:srgbClr val="000000"/>
                          </a:solidFill>
                          <a:effectLst/>
                          <a:latin typeface="Calibri"/>
                        </a:rPr>
                        <a:t>Lab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980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980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48358"/>
                  </a:ext>
                </a:extLst>
              </a:tr>
              <a:tr h="334190">
                <a:tc>
                  <a:txBody>
                    <a:bodyPr/>
                    <a:lstStyle/>
                    <a:p>
                      <a:pPr algn="l" fontAlgn="ctr"/>
                      <a:r>
                        <a:rPr lang="en-US" sz="2000" b="1" i="0" u="none" strike="noStrike" dirty="0">
                          <a:solidFill>
                            <a:srgbClr val="000000"/>
                          </a:solidFill>
                          <a:effectLst/>
                          <a:latin typeface="Calibri"/>
                        </a:rPr>
                        <a:t>Traditional Lab Course #3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dirty="0">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a:rPr>
                        <a:t>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2199879"/>
                  </a:ext>
                </a:extLst>
              </a:tr>
              <a:tr h="334190">
                <a:tc>
                  <a:txBody>
                    <a:bodyPr/>
                    <a:lstStyle/>
                    <a:p>
                      <a:pPr algn="l" fontAlgn="ctr"/>
                      <a:r>
                        <a:rPr lang="en-US" sz="2000" b="1" i="0" u="none" strike="noStrike" dirty="0">
                          <a:solidFill>
                            <a:srgbClr val="000000"/>
                          </a:solidFill>
                          <a:effectLst/>
                          <a:latin typeface="Calibri"/>
                        </a:rPr>
                        <a:t>Activity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208911"/>
                  </a:ext>
                </a:extLst>
              </a:tr>
              <a:tr h="334190">
                <a:tc>
                  <a:txBody>
                    <a:bodyPr/>
                    <a:lstStyle/>
                    <a:p>
                      <a:pPr algn="l" fontAlgn="ctr"/>
                      <a:r>
                        <a:rPr lang="en-US" sz="2000" b="1" i="0" u="none" strike="noStrike" dirty="0">
                          <a:solidFill>
                            <a:srgbClr val="000000"/>
                          </a:solidFill>
                          <a:effectLst/>
                          <a:latin typeface="Calibri"/>
                        </a:rPr>
                        <a:t>Activity Course #3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7618247"/>
                  </a:ext>
                </a:extLst>
              </a:tr>
              <a:tr h="334190">
                <a:tc>
                  <a:txBody>
                    <a:bodyPr/>
                    <a:lstStyle/>
                    <a:p>
                      <a:pPr algn="l" fontAlgn="ctr"/>
                      <a:r>
                        <a:rPr lang="en-US" sz="2000" b="1" i="0" u="none" strike="noStrike" dirty="0">
                          <a:solidFill>
                            <a:srgbClr val="000000"/>
                          </a:solidFill>
                          <a:effectLst/>
                          <a:latin typeface="Calibri"/>
                        </a:rPr>
                        <a:t>Lecture / Laboratory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108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dirty="0">
                          <a:solidFill>
                            <a:srgbClr val="000000"/>
                          </a:solidFill>
                          <a:effectLst/>
                          <a:latin typeface="Calibri"/>
                        </a:rPr>
                        <a:t>216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a:solidFill>
                            <a:srgbClr val="000000"/>
                          </a:solidFill>
                          <a:effectLst/>
                          <a:latin typeface="Calibri"/>
                        </a:rPr>
                        <a:t>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8847035"/>
                  </a:ext>
                </a:extLst>
              </a:tr>
              <a:tr h="334190">
                <a:tc>
                  <a:txBody>
                    <a:bodyPr/>
                    <a:lstStyle/>
                    <a:p>
                      <a:pPr algn="l" fontAlgn="ctr"/>
                      <a:r>
                        <a:rPr lang="en-US" sz="2000" b="1" i="0" u="none" strike="noStrike" dirty="0">
                          <a:solidFill>
                            <a:srgbClr val="000000"/>
                          </a:solidFill>
                          <a:effectLst/>
                          <a:latin typeface="Calibri"/>
                        </a:rPr>
                        <a:t>Lecture / Laboratory Course #2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a:rPr>
                        <a:t>72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dirty="0">
                          <a:solidFill>
                            <a:srgbClr val="000000"/>
                          </a:solidFill>
                          <a:effectLst/>
                          <a:latin typeface="Calibri"/>
                        </a:rPr>
                        <a:t>180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2031295"/>
                  </a:ext>
                </a:extLst>
              </a:tr>
              <a:tr h="334190">
                <a:tc>
                  <a:txBody>
                    <a:bodyPr/>
                    <a:lstStyle/>
                    <a:p>
                      <a:pPr algn="l" fontAlgn="ctr"/>
                      <a:r>
                        <a:rPr lang="en-US" sz="2000" b="1" i="0" u="none" strike="noStrike" dirty="0">
                          <a:solidFill>
                            <a:srgbClr val="000000"/>
                          </a:solidFill>
                          <a:effectLst/>
                          <a:latin typeface="Calibri"/>
                        </a:rPr>
                        <a:t>Lecture / Laboratory Course #3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81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dirty="0">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3060080"/>
                  </a:ext>
                </a:extLst>
              </a:tr>
              <a:tr h="334190">
                <a:tc>
                  <a:txBody>
                    <a:bodyPr/>
                    <a:lstStyle/>
                    <a:p>
                      <a:pPr algn="l" fontAlgn="ctr"/>
                      <a:r>
                        <a:rPr lang="en-US" sz="2000" b="1" i="0" u="none" strike="noStrike" dirty="0">
                          <a:solidFill>
                            <a:srgbClr val="000000"/>
                          </a:solidFill>
                          <a:effectLst/>
                          <a:latin typeface="Calibri"/>
                        </a:rPr>
                        <a:t>Lecture / Activity Course #1</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36</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90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876609"/>
                  </a:ext>
                </a:extLst>
              </a:tr>
              <a:tr h="334190">
                <a:tc>
                  <a:txBody>
                    <a:bodyPr/>
                    <a:lstStyle/>
                    <a:p>
                      <a:pPr algn="l" fontAlgn="ctr"/>
                      <a:r>
                        <a:rPr lang="en-US" sz="2000" b="1" i="0" u="none" strike="noStrike" dirty="0">
                          <a:solidFill>
                            <a:srgbClr val="000000"/>
                          </a:solidFill>
                          <a:effectLst/>
                          <a:latin typeface="Calibri"/>
                        </a:rPr>
                        <a:t>Lecture / Laboratory / TBA</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27</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0</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18</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a:solidFill>
                            <a:srgbClr val="000000"/>
                          </a:solidFill>
                          <a:effectLst/>
                          <a:latin typeface="Calibri"/>
                        </a:rPr>
                        <a:t>54</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1" u="none" strike="noStrike" dirty="0">
                          <a:solidFill>
                            <a:srgbClr val="000000"/>
                          </a:solidFill>
                          <a:effectLst/>
                          <a:latin typeface="Calibri"/>
                        </a:rPr>
                        <a:t>162</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a:rPr>
                        <a:t>3</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9571420"/>
                  </a:ext>
                </a:extLst>
              </a:tr>
            </a:tbl>
          </a:graphicData>
        </a:graphic>
      </p:graphicFrame>
    </p:spTree>
    <p:extLst>
      <p:ext uri="{BB962C8B-B14F-4D97-AF65-F5344CB8AC3E}">
        <p14:creationId xmlns:p14="http://schemas.microsoft.com/office/powerpoint/2010/main" val="367482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Calculations: Lecture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3122068"/>
              </p:ext>
            </p:extLst>
          </p:nvPr>
        </p:nvGraphicFramePr>
        <p:xfrm>
          <a:off x="1936379" y="1345327"/>
          <a:ext cx="8633759" cy="5280207"/>
        </p:xfrm>
        <a:graphic>
          <a:graphicData uri="http://schemas.openxmlformats.org/drawingml/2006/table">
            <a:tbl>
              <a:tblPr>
                <a:tableStyleId>{5C22544A-7EE6-4342-B048-85BDC9FD1C3A}</a:tableStyleId>
              </a:tblPr>
              <a:tblGrid>
                <a:gridCol w="1936764">
                  <a:extLst>
                    <a:ext uri="{9D8B030D-6E8A-4147-A177-3AD203B41FA5}">
                      <a16:colId xmlns:a16="http://schemas.microsoft.com/office/drawing/2014/main" val="2538675769"/>
                    </a:ext>
                  </a:extLst>
                </a:gridCol>
                <a:gridCol w="910045">
                  <a:extLst>
                    <a:ext uri="{9D8B030D-6E8A-4147-A177-3AD203B41FA5}">
                      <a16:colId xmlns:a16="http://schemas.microsoft.com/office/drawing/2014/main" val="2548536858"/>
                    </a:ext>
                  </a:extLst>
                </a:gridCol>
                <a:gridCol w="1073386">
                  <a:extLst>
                    <a:ext uri="{9D8B030D-6E8A-4147-A177-3AD203B41FA5}">
                      <a16:colId xmlns:a16="http://schemas.microsoft.com/office/drawing/2014/main" val="3657007955"/>
                    </a:ext>
                  </a:extLst>
                </a:gridCol>
                <a:gridCol w="1073386">
                  <a:extLst>
                    <a:ext uri="{9D8B030D-6E8A-4147-A177-3AD203B41FA5}">
                      <a16:colId xmlns:a16="http://schemas.microsoft.com/office/drawing/2014/main" val="2042002221"/>
                    </a:ext>
                  </a:extLst>
                </a:gridCol>
                <a:gridCol w="420020">
                  <a:extLst>
                    <a:ext uri="{9D8B030D-6E8A-4147-A177-3AD203B41FA5}">
                      <a16:colId xmlns:a16="http://schemas.microsoft.com/office/drawing/2014/main" val="1680830774"/>
                    </a:ext>
                  </a:extLst>
                </a:gridCol>
                <a:gridCol w="1073386">
                  <a:extLst>
                    <a:ext uri="{9D8B030D-6E8A-4147-A177-3AD203B41FA5}">
                      <a16:colId xmlns:a16="http://schemas.microsoft.com/office/drawing/2014/main" val="2493969321"/>
                    </a:ext>
                  </a:extLst>
                </a:gridCol>
                <a:gridCol w="1073386">
                  <a:extLst>
                    <a:ext uri="{9D8B030D-6E8A-4147-A177-3AD203B41FA5}">
                      <a16:colId xmlns:a16="http://schemas.microsoft.com/office/drawing/2014/main" val="4012072746"/>
                    </a:ext>
                  </a:extLst>
                </a:gridCol>
                <a:gridCol w="1073386">
                  <a:extLst>
                    <a:ext uri="{9D8B030D-6E8A-4147-A177-3AD203B41FA5}">
                      <a16:colId xmlns:a16="http://schemas.microsoft.com/office/drawing/2014/main" val="443645708"/>
                    </a:ext>
                  </a:extLst>
                </a:gridCol>
              </a:tblGrid>
              <a:tr h="320197">
                <a:tc>
                  <a:txBody>
                    <a:bodyPr/>
                    <a:lstStyle/>
                    <a:p>
                      <a:pPr marL="0" marR="0" algn="just" fontAlgn="ctr">
                        <a:lnSpc>
                          <a:spcPct val="107000"/>
                        </a:lnSpc>
                        <a:spcBef>
                          <a:spcPts val="0"/>
                        </a:spcBef>
                        <a:spcAft>
                          <a:spcPts val="0"/>
                        </a:spcAft>
                      </a:pPr>
                      <a:r>
                        <a:rPr lang="en-US" sz="2000" kern="1200" dirty="0">
                          <a:effectLst/>
                          <a:highlight>
                            <a:srgbClr val="FFFF00"/>
                          </a:highlight>
                        </a:rPr>
                        <a:t>Lecture</a:t>
                      </a:r>
                      <a:endParaRPr lang="en-US" sz="20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gridSpan="2">
                  <a:txBody>
                    <a:bodyPr/>
                    <a:lstStyle/>
                    <a:p>
                      <a:pPr marL="0" marR="0" algn="just" fontAlgn="ctr">
                        <a:lnSpc>
                          <a:spcPct val="107000"/>
                        </a:lnSpc>
                        <a:spcBef>
                          <a:spcPts val="0"/>
                        </a:spcBef>
                        <a:spcAft>
                          <a:spcPts val="0"/>
                        </a:spcAft>
                      </a:pPr>
                      <a:r>
                        <a:rPr lang="en-US" sz="1200" kern="1200">
                          <a:effectLst/>
                        </a:rPr>
                        <a:t>48 = 1 unit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hMerge="1">
                  <a:txBody>
                    <a:bodyPr/>
                    <a:lstStyle/>
                    <a:p>
                      <a:endParaRPr lang="en-US"/>
                    </a:p>
                  </a:txBody>
                  <a:tcPr/>
                </a:tc>
                <a:tc>
                  <a:txBody>
                    <a:bodyPr/>
                    <a:lstStyle/>
                    <a:p>
                      <a:pPr marL="0" marR="0" algn="just" fontAlgn="ctr">
                        <a:lnSpc>
                          <a:spcPct val="107000"/>
                        </a:lnSpc>
                        <a:spcBef>
                          <a:spcPts val="0"/>
                        </a:spcBef>
                        <a:spcAft>
                          <a:spcPts val="0"/>
                        </a:spcAft>
                      </a:pPr>
                      <a:r>
                        <a:rPr lang="en-US" sz="1100" kern="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200" kern="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gridSpan="2">
                  <a:txBody>
                    <a:bodyPr/>
                    <a:lstStyle/>
                    <a:p>
                      <a:pPr marL="0" marR="0" algn="just" fontAlgn="ctr">
                        <a:lnSpc>
                          <a:spcPct val="107000"/>
                        </a:lnSpc>
                        <a:spcBef>
                          <a:spcPts val="0"/>
                        </a:spcBef>
                        <a:spcAft>
                          <a:spcPts val="0"/>
                        </a:spcAft>
                      </a:pPr>
                      <a:r>
                        <a:rPr lang="en-US" sz="1200" kern="1200" dirty="0">
                          <a:effectLst/>
                          <a:highlight>
                            <a:srgbClr val="FFFF00"/>
                          </a:highlight>
                        </a:rPr>
                        <a:t>54 = 1 unit</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hMerge="1">
                  <a:txBody>
                    <a:bodyPr/>
                    <a:lstStyle/>
                    <a:p>
                      <a:endParaRPr lang="en-US"/>
                    </a:p>
                  </a:txBody>
                  <a:tcPr/>
                </a:tc>
                <a:tc>
                  <a:txBody>
                    <a:bodyPr/>
                    <a:lstStyle/>
                    <a:p>
                      <a:pPr marL="0" marR="0" algn="just" fontAlgn="ctr">
                        <a:lnSpc>
                          <a:spcPct val="107000"/>
                        </a:lnSpc>
                        <a:spcBef>
                          <a:spcPts val="0"/>
                        </a:spcBef>
                        <a:spcAft>
                          <a:spcPts val="0"/>
                        </a:spcAft>
                      </a:pPr>
                      <a:r>
                        <a:rPr lang="en-US" sz="1200" kern="1200">
                          <a:effectLst/>
                          <a:highlight>
                            <a:srgbClr val="FFFF00"/>
                          </a:highlight>
                        </a:rPr>
                        <a:t> </a:t>
                      </a:r>
                      <a:endParaRPr lang="en-US" sz="11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991200024"/>
                  </a:ext>
                </a:extLst>
              </a:tr>
              <a:tr h="1513475">
                <a:tc>
                  <a:txBody>
                    <a:bodyPr/>
                    <a:lstStyle/>
                    <a:p>
                      <a:pPr marL="0" marR="0" algn="just" fontAlgn="ctr">
                        <a:lnSpc>
                          <a:spcPct val="107000"/>
                        </a:lnSpc>
                        <a:spcBef>
                          <a:spcPts val="0"/>
                        </a:spcBef>
                        <a:spcAft>
                          <a:spcPts val="0"/>
                        </a:spcAft>
                      </a:pPr>
                      <a:r>
                        <a:rPr lang="en-US" sz="1800" kern="1200">
                          <a:effectLst/>
                          <a:highlight>
                            <a:srgbClr val="FFFF00"/>
                          </a:highlight>
                        </a:rPr>
                        <a:t>Units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fontAlgn="b">
                        <a:lnSpc>
                          <a:spcPct val="107000"/>
                        </a:lnSpc>
                        <a:spcBef>
                          <a:spcPts val="0"/>
                        </a:spcBef>
                        <a:spcAft>
                          <a:spcPts val="0"/>
                        </a:spcAft>
                      </a:pPr>
                      <a:r>
                        <a:rPr lang="en-US" sz="1800" kern="1200">
                          <a:effectLst/>
                        </a:rPr>
                        <a:t>Contact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tc>
                  <a:txBody>
                    <a:bodyPr/>
                    <a:lstStyle/>
                    <a:p>
                      <a:pPr marL="0" marR="0" fontAlgn="b">
                        <a:lnSpc>
                          <a:spcPct val="107000"/>
                        </a:lnSpc>
                        <a:spcBef>
                          <a:spcPts val="0"/>
                        </a:spcBef>
                        <a:spcAft>
                          <a:spcPts val="0"/>
                        </a:spcAft>
                      </a:pPr>
                      <a:r>
                        <a:rPr lang="en-US" sz="1800" kern="1200">
                          <a:effectLst/>
                        </a:rPr>
                        <a:t>Homework Hours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tc>
                  <a:txBody>
                    <a:bodyPr/>
                    <a:lstStyle/>
                    <a:p>
                      <a:pPr marL="0" marR="0" fontAlgn="b">
                        <a:lnSpc>
                          <a:spcPct val="107000"/>
                        </a:lnSpc>
                        <a:spcBef>
                          <a:spcPts val="0"/>
                        </a:spcBef>
                        <a:spcAft>
                          <a:spcPts val="0"/>
                        </a:spcAft>
                      </a:pPr>
                      <a:r>
                        <a:rPr lang="en-US" sz="1800" kern="1200" dirty="0">
                          <a:effectLst/>
                        </a:rPr>
                        <a:t>Total Student Learning Hours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tc>
                  <a:txBody>
                    <a:bodyPr/>
                    <a:lstStyle/>
                    <a:p>
                      <a:pPr marL="0" marR="0" fontAlgn="b">
                        <a:lnSpc>
                          <a:spcPct val="107000"/>
                        </a:lnSpc>
                        <a:spcBef>
                          <a:spcPts val="0"/>
                        </a:spcBef>
                        <a:spcAft>
                          <a:spcPts val="0"/>
                        </a:spcAft>
                      </a:pPr>
                      <a:r>
                        <a:rPr lang="en-US" sz="1800" kern="12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tc>
                  <a:txBody>
                    <a:bodyPr/>
                    <a:lstStyle/>
                    <a:p>
                      <a:pPr marL="0" marR="0" fontAlgn="b">
                        <a:lnSpc>
                          <a:spcPct val="107000"/>
                        </a:lnSpc>
                        <a:spcBef>
                          <a:spcPts val="0"/>
                        </a:spcBef>
                        <a:spcAft>
                          <a:spcPts val="0"/>
                        </a:spcAft>
                      </a:pPr>
                      <a:r>
                        <a:rPr lang="en-US" sz="1800" kern="1200" dirty="0">
                          <a:effectLst/>
                          <a:highlight>
                            <a:srgbClr val="FFFF00"/>
                          </a:highlight>
                        </a:rPr>
                        <a:t>Contact Hours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tc>
                  <a:txBody>
                    <a:bodyPr/>
                    <a:lstStyle/>
                    <a:p>
                      <a:pPr marL="0" marR="0" fontAlgn="b">
                        <a:lnSpc>
                          <a:spcPct val="107000"/>
                        </a:lnSpc>
                        <a:spcBef>
                          <a:spcPts val="0"/>
                        </a:spcBef>
                        <a:spcAft>
                          <a:spcPts val="0"/>
                        </a:spcAft>
                      </a:pPr>
                      <a:r>
                        <a:rPr lang="en-US" sz="1800" kern="1200">
                          <a:effectLst/>
                          <a:highlight>
                            <a:srgbClr val="FFFF00"/>
                          </a:highlight>
                        </a:rPr>
                        <a:t>Homework Hours</a:t>
                      </a:r>
                      <a:endParaRPr lang="en-US" sz="18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tc>
                  <a:txBody>
                    <a:bodyPr/>
                    <a:lstStyle/>
                    <a:p>
                      <a:pPr marL="0" marR="0" fontAlgn="b">
                        <a:lnSpc>
                          <a:spcPct val="107000"/>
                        </a:lnSpc>
                        <a:spcBef>
                          <a:spcPts val="0"/>
                        </a:spcBef>
                        <a:spcAft>
                          <a:spcPts val="0"/>
                        </a:spcAft>
                      </a:pPr>
                      <a:r>
                        <a:rPr lang="en-US" sz="1800" kern="1200" dirty="0">
                          <a:effectLst/>
                          <a:highlight>
                            <a:srgbClr val="FFFF00"/>
                          </a:highlight>
                        </a:rPr>
                        <a:t>Total Student Learning Hours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vert="vert270" anchor="b"/>
                </a:tc>
                <a:extLst>
                  <a:ext uri="{0D108BD9-81ED-4DB2-BD59-A6C34878D82A}">
                    <a16:rowId xmlns:a16="http://schemas.microsoft.com/office/drawing/2014/main" val="762973861"/>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0.5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27</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3900644942"/>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1</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18</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36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54</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878426914"/>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1.5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24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27</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54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81</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3487722906"/>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32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36</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72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108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1877298671"/>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2.5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45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135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132107863"/>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3</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54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108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162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3384450219"/>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3.5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168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63</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126</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189</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3237552206"/>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4</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128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72</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144</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216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1050193055"/>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4.5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72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216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81</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162</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243</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709887287"/>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240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180</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270</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871168036"/>
                  </a:ext>
                </a:extLst>
              </a:tr>
              <a:tr h="285658">
                <a:tc>
                  <a:txBody>
                    <a:bodyPr/>
                    <a:lstStyle/>
                    <a:p>
                      <a:pPr marL="0" marR="0" algn="ctr" fontAlgn="ctr">
                        <a:lnSpc>
                          <a:spcPct val="107000"/>
                        </a:lnSpc>
                        <a:spcBef>
                          <a:spcPts val="0"/>
                        </a:spcBef>
                        <a:spcAft>
                          <a:spcPts val="0"/>
                        </a:spcAft>
                      </a:pPr>
                      <a:r>
                        <a:rPr lang="en-US" sz="1600" kern="1200">
                          <a:effectLst/>
                          <a:highlight>
                            <a:srgbClr val="FFFF00"/>
                          </a:highlight>
                        </a:rPr>
                        <a:t>5.5</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176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264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99</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198</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297</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75063761"/>
                  </a:ext>
                </a:extLst>
              </a:tr>
              <a:tr h="285658">
                <a:tc>
                  <a:txBody>
                    <a:bodyPr/>
                    <a:lstStyle/>
                    <a:p>
                      <a:pPr marL="0" marR="0" algn="ctr" fontAlgn="ctr">
                        <a:lnSpc>
                          <a:spcPct val="107000"/>
                        </a:lnSpc>
                        <a:spcBef>
                          <a:spcPts val="0"/>
                        </a:spcBef>
                        <a:spcAft>
                          <a:spcPts val="0"/>
                        </a:spcAft>
                      </a:pPr>
                      <a:r>
                        <a:rPr lang="en-US" sz="1600" kern="1200" dirty="0">
                          <a:effectLst/>
                          <a:highlight>
                            <a:srgbClr val="FFFF00"/>
                          </a:highlight>
                        </a:rPr>
                        <a:t>6</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96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192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288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108</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a:effectLst/>
                          <a:highlight>
                            <a:srgbClr val="FFFF00"/>
                          </a:highlight>
                        </a:rPr>
                        <a:t>216</a:t>
                      </a:r>
                      <a:endParaRPr lang="en-US" sz="160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tc>
                  <a:txBody>
                    <a:bodyPr/>
                    <a:lstStyle/>
                    <a:p>
                      <a:pPr marL="0" marR="0" algn="just" fontAlgn="ctr">
                        <a:lnSpc>
                          <a:spcPct val="107000"/>
                        </a:lnSpc>
                        <a:spcBef>
                          <a:spcPts val="0"/>
                        </a:spcBef>
                        <a:spcAft>
                          <a:spcPts val="0"/>
                        </a:spcAft>
                      </a:pPr>
                      <a:r>
                        <a:rPr lang="en-US" sz="1600" kern="1200" dirty="0">
                          <a:effectLst/>
                          <a:highlight>
                            <a:srgbClr val="FFFF00"/>
                          </a:highlight>
                        </a:rPr>
                        <a:t>324</a:t>
                      </a:r>
                      <a:endParaRPr lang="en-US" sz="1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12700" marR="12700" marT="12700" marB="0" anchor="ctr"/>
                </a:tc>
                <a:extLst>
                  <a:ext uri="{0D108BD9-81ED-4DB2-BD59-A6C34878D82A}">
                    <a16:rowId xmlns:a16="http://schemas.microsoft.com/office/drawing/2014/main" val="1362549183"/>
                  </a:ext>
                </a:extLst>
              </a:tr>
            </a:tbl>
          </a:graphicData>
        </a:graphic>
      </p:graphicFrame>
    </p:spTree>
    <p:extLst>
      <p:ext uri="{BB962C8B-B14F-4D97-AF65-F5344CB8AC3E}">
        <p14:creationId xmlns:p14="http://schemas.microsoft.com/office/powerpoint/2010/main" val="2890988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
  <TotalTime>147</TotalTime>
  <Words>961</Words>
  <Application>Microsoft Office PowerPoint</Application>
  <PresentationFormat>Widescreen</PresentationFormat>
  <Paragraphs>490</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Bell MT</vt:lpstr>
      <vt:lpstr>Calibri</vt:lpstr>
      <vt:lpstr>Cambria</vt:lpstr>
      <vt:lpstr>MS Shell Dlg 2</vt:lpstr>
      <vt:lpstr>Times New Roman</vt:lpstr>
      <vt:lpstr>Wingdings</vt:lpstr>
      <vt:lpstr>Wingdings 3</vt:lpstr>
      <vt:lpstr>Madison</vt:lpstr>
      <vt:lpstr>Credit Hour Calculations </vt:lpstr>
      <vt:lpstr>Curriculum Changes</vt:lpstr>
      <vt:lpstr>Standard Formula</vt:lpstr>
      <vt:lpstr>Standard Formula: “Typical” Ratios </vt:lpstr>
      <vt:lpstr>SAMPLE 162 hours of total learning: Units of credit are awarded on the basis of total student time spent on learning.  The ratio of contact to out-of-class hours can vary and still yield the same units of credit.</vt:lpstr>
      <vt:lpstr>Cooperative Work Experience</vt:lpstr>
      <vt:lpstr>Nursing Programs</vt:lpstr>
      <vt:lpstr>Samples of Contact Hours</vt:lpstr>
      <vt:lpstr>Sample Calculations: Lecture</vt:lpstr>
      <vt:lpstr>Sample Calculations:  Activity or Lab with Homework 48 hr = 1 unit ……   54 hr = 1 unit .</vt:lpstr>
      <vt:lpstr>Bottom Line</vt:lpstr>
      <vt:lpstr>Calendar picture: Days of Instruction by Day of Week</vt:lpstr>
      <vt:lpstr>Sample Calculation: Lab, Activity, Clinical, etc. without 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Goehring, Beth</dc:creator>
  <cp:lastModifiedBy>Goehring, Beth</cp:lastModifiedBy>
  <cp:revision>51</cp:revision>
  <dcterms:created xsi:type="dcterms:W3CDTF">2017-09-01T00:26:45Z</dcterms:created>
  <dcterms:modified xsi:type="dcterms:W3CDTF">2017-09-05T23:14:29Z</dcterms:modified>
</cp:coreProperties>
</file>